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1"/>
  </p:sldMasterIdLst>
  <p:sldIdLst>
    <p:sldId id="257" r:id="rId2"/>
    <p:sldId id="282" r:id="rId3"/>
    <p:sldId id="258" r:id="rId4"/>
    <p:sldId id="259" r:id="rId5"/>
    <p:sldId id="261" r:id="rId6"/>
    <p:sldId id="284" r:id="rId7"/>
    <p:sldId id="303" r:id="rId8"/>
    <p:sldId id="304" r:id="rId9"/>
    <p:sldId id="305" r:id="rId10"/>
    <p:sldId id="283" r:id="rId11"/>
    <p:sldId id="285" r:id="rId12"/>
    <p:sldId id="286" r:id="rId13"/>
    <p:sldId id="288" r:id="rId14"/>
    <p:sldId id="287" r:id="rId15"/>
    <p:sldId id="306" r:id="rId16"/>
    <p:sldId id="290" r:id="rId17"/>
    <p:sldId id="289" r:id="rId18"/>
    <p:sldId id="291" r:id="rId19"/>
    <p:sldId id="292" r:id="rId20"/>
    <p:sldId id="293" r:id="rId21"/>
    <p:sldId id="294" r:id="rId22"/>
    <p:sldId id="271"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7" d="100"/>
          <a:sy n="87" d="100"/>
        </p:scale>
        <p:origin x="1819"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F2D86D4-4AE0-4E65-AD0C-2D770D814059}" type="datetimeFigureOut">
              <a:rPr lang="ro-RO" smtClean="0"/>
              <a:t>01.08.2025</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996140B3-13D2-4DA1-9818-DC26C0FC3C1D}" type="slidenum">
              <a:rPr lang="ro-RO" smtClean="0"/>
              <a:t>‹#›</a:t>
            </a:fld>
            <a:endParaRPr lang="ro-RO"/>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0156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2D86D4-4AE0-4E65-AD0C-2D770D814059}" type="datetimeFigureOut">
              <a:rPr lang="ro-RO" smtClean="0"/>
              <a:t>01.08.2025</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996140B3-13D2-4DA1-9818-DC26C0FC3C1D}" type="slidenum">
              <a:rPr lang="ro-RO" smtClean="0"/>
              <a:t>‹#›</a:t>
            </a:fld>
            <a:endParaRPr lang="ro-RO"/>
          </a:p>
        </p:txBody>
      </p:sp>
    </p:spTree>
    <p:extLst>
      <p:ext uri="{BB962C8B-B14F-4D97-AF65-F5344CB8AC3E}">
        <p14:creationId xmlns:p14="http://schemas.microsoft.com/office/powerpoint/2010/main" val="2333884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2D86D4-4AE0-4E65-AD0C-2D770D814059}" type="datetimeFigureOut">
              <a:rPr lang="ro-RO" smtClean="0"/>
              <a:t>01.08.2025</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996140B3-13D2-4DA1-9818-DC26C0FC3C1D}" type="slidenum">
              <a:rPr lang="ro-RO" smtClean="0"/>
              <a:t>‹#›</a:t>
            </a:fld>
            <a:endParaRPr lang="ro-RO"/>
          </a:p>
        </p:txBody>
      </p:sp>
    </p:spTree>
    <p:extLst>
      <p:ext uri="{BB962C8B-B14F-4D97-AF65-F5344CB8AC3E}">
        <p14:creationId xmlns:p14="http://schemas.microsoft.com/office/powerpoint/2010/main" val="1248041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2D86D4-4AE0-4E65-AD0C-2D770D814059}" type="datetimeFigureOut">
              <a:rPr lang="ro-RO" smtClean="0"/>
              <a:t>01.08.2025</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996140B3-13D2-4DA1-9818-DC26C0FC3C1D}" type="slidenum">
              <a:rPr lang="ro-RO" smtClean="0"/>
              <a:t>‹#›</a:t>
            </a:fld>
            <a:endParaRPr lang="ro-RO"/>
          </a:p>
        </p:txBody>
      </p:sp>
    </p:spTree>
    <p:extLst>
      <p:ext uri="{BB962C8B-B14F-4D97-AF65-F5344CB8AC3E}">
        <p14:creationId xmlns:p14="http://schemas.microsoft.com/office/powerpoint/2010/main" val="1442827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2D86D4-4AE0-4E65-AD0C-2D770D814059}" type="datetimeFigureOut">
              <a:rPr lang="ro-RO" smtClean="0"/>
              <a:t>01.08.2025</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996140B3-13D2-4DA1-9818-DC26C0FC3C1D}" type="slidenum">
              <a:rPr lang="ro-RO" smtClean="0"/>
              <a:t>‹#›</a:t>
            </a:fld>
            <a:endParaRPr lang="ro-RO"/>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5395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F2D86D4-4AE0-4E65-AD0C-2D770D814059}" type="datetimeFigureOut">
              <a:rPr lang="ro-RO" smtClean="0"/>
              <a:t>01.08.2025</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996140B3-13D2-4DA1-9818-DC26C0FC3C1D}" type="slidenum">
              <a:rPr lang="ro-RO" smtClean="0"/>
              <a:t>‹#›</a:t>
            </a:fld>
            <a:endParaRPr lang="ro-RO"/>
          </a:p>
        </p:txBody>
      </p:sp>
    </p:spTree>
    <p:extLst>
      <p:ext uri="{BB962C8B-B14F-4D97-AF65-F5344CB8AC3E}">
        <p14:creationId xmlns:p14="http://schemas.microsoft.com/office/powerpoint/2010/main" val="1800163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2D86D4-4AE0-4E65-AD0C-2D770D814059}" type="datetimeFigureOut">
              <a:rPr lang="ro-RO" smtClean="0"/>
              <a:t>01.08.2025</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996140B3-13D2-4DA1-9818-DC26C0FC3C1D}" type="slidenum">
              <a:rPr lang="ro-RO" smtClean="0"/>
              <a:t>‹#›</a:t>
            </a:fld>
            <a:endParaRPr lang="ro-RO"/>
          </a:p>
        </p:txBody>
      </p:sp>
    </p:spTree>
    <p:extLst>
      <p:ext uri="{BB962C8B-B14F-4D97-AF65-F5344CB8AC3E}">
        <p14:creationId xmlns:p14="http://schemas.microsoft.com/office/powerpoint/2010/main" val="3527946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F2D86D4-4AE0-4E65-AD0C-2D770D814059}" type="datetimeFigureOut">
              <a:rPr lang="ro-RO" smtClean="0"/>
              <a:t>01.08.2025</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996140B3-13D2-4DA1-9818-DC26C0FC3C1D}" type="slidenum">
              <a:rPr lang="ro-RO" smtClean="0"/>
              <a:t>‹#›</a:t>
            </a:fld>
            <a:endParaRPr lang="ro-RO"/>
          </a:p>
        </p:txBody>
      </p:sp>
    </p:spTree>
    <p:extLst>
      <p:ext uri="{BB962C8B-B14F-4D97-AF65-F5344CB8AC3E}">
        <p14:creationId xmlns:p14="http://schemas.microsoft.com/office/powerpoint/2010/main" val="1453541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F2D86D4-4AE0-4E65-AD0C-2D770D814059}" type="datetimeFigureOut">
              <a:rPr lang="ro-RO" smtClean="0"/>
              <a:t>01.08.2025</a:t>
            </a:fld>
            <a:endParaRPr lang="ro-RO"/>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o-RO"/>
          </a:p>
        </p:txBody>
      </p:sp>
      <p:sp>
        <p:nvSpPr>
          <p:cNvPr id="9" name="Slide Number Placeholder 8"/>
          <p:cNvSpPr>
            <a:spLocks noGrp="1"/>
          </p:cNvSpPr>
          <p:nvPr>
            <p:ph type="sldNum" sz="quarter" idx="12"/>
          </p:nvPr>
        </p:nvSpPr>
        <p:spPr/>
        <p:txBody>
          <a:bodyPr/>
          <a:lstStyle/>
          <a:p>
            <a:fld id="{996140B3-13D2-4DA1-9818-DC26C0FC3C1D}" type="slidenum">
              <a:rPr lang="ro-RO" smtClean="0"/>
              <a:t>‹#›</a:t>
            </a:fld>
            <a:endParaRPr lang="ro-RO"/>
          </a:p>
        </p:txBody>
      </p:sp>
    </p:spTree>
    <p:extLst>
      <p:ext uri="{BB962C8B-B14F-4D97-AF65-F5344CB8AC3E}">
        <p14:creationId xmlns:p14="http://schemas.microsoft.com/office/powerpoint/2010/main" val="1470614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3F2D86D4-4AE0-4E65-AD0C-2D770D814059}" type="datetimeFigureOut">
              <a:rPr lang="ro-RO" smtClean="0"/>
              <a:t>01.08.2025</a:t>
            </a:fld>
            <a:endParaRPr lang="ro-RO"/>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ro-RO"/>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96140B3-13D2-4DA1-9818-DC26C0FC3C1D}" type="slidenum">
              <a:rPr lang="ro-RO" smtClean="0"/>
              <a:t>‹#›</a:t>
            </a:fld>
            <a:endParaRPr lang="ro-RO"/>
          </a:p>
        </p:txBody>
      </p:sp>
    </p:spTree>
    <p:extLst>
      <p:ext uri="{BB962C8B-B14F-4D97-AF65-F5344CB8AC3E}">
        <p14:creationId xmlns:p14="http://schemas.microsoft.com/office/powerpoint/2010/main" val="2359306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2D86D4-4AE0-4E65-AD0C-2D770D814059}" type="datetimeFigureOut">
              <a:rPr lang="ro-RO" smtClean="0"/>
              <a:t>01.08.2025</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996140B3-13D2-4DA1-9818-DC26C0FC3C1D}" type="slidenum">
              <a:rPr lang="ro-RO" smtClean="0"/>
              <a:t>‹#›</a:t>
            </a:fld>
            <a:endParaRPr lang="ro-RO"/>
          </a:p>
        </p:txBody>
      </p:sp>
    </p:spTree>
    <p:extLst>
      <p:ext uri="{BB962C8B-B14F-4D97-AF65-F5344CB8AC3E}">
        <p14:creationId xmlns:p14="http://schemas.microsoft.com/office/powerpoint/2010/main" val="1641607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3F2D86D4-4AE0-4E65-AD0C-2D770D814059}" type="datetimeFigureOut">
              <a:rPr lang="ro-RO" smtClean="0"/>
              <a:t>01.08.2025</a:t>
            </a:fld>
            <a:endParaRPr lang="ro-RO"/>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o-RO"/>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996140B3-13D2-4DA1-9818-DC26C0FC3C1D}" type="slidenum">
              <a:rPr lang="ro-RO" smtClean="0"/>
              <a:t>‹#›</a:t>
            </a:fld>
            <a:endParaRPr lang="ro-RO"/>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4324509"/>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FFEBA1-90E4-9C30-BB68-E7ED7A1148C2}"/>
              </a:ext>
            </a:extLst>
          </p:cNvPr>
          <p:cNvSpPr>
            <a:spLocks noGrp="1"/>
          </p:cNvSpPr>
          <p:nvPr>
            <p:ph type="title"/>
          </p:nvPr>
        </p:nvSpPr>
        <p:spPr>
          <a:xfrm>
            <a:off x="559941" y="389682"/>
            <a:ext cx="8229600" cy="1210146"/>
          </a:xfrm>
        </p:spPr>
        <p:txBody>
          <a:bodyPr>
            <a:normAutofit/>
          </a:bodyPr>
          <a:lstStyle/>
          <a:p>
            <a:r>
              <a:rPr lang="ro-RO" sz="2400" b="1" i="1" dirty="0">
                <a:latin typeface="Book Antiqua" panose="02040602050305030304" pitchFamily="18" charset="0"/>
              </a:rPr>
              <a:t/>
            </a:r>
            <a:br>
              <a:rPr lang="ro-RO" sz="2400" b="1" i="1" dirty="0">
                <a:latin typeface="Book Antiqua" panose="02040602050305030304" pitchFamily="18" charset="0"/>
              </a:rPr>
            </a:br>
            <a:endParaRPr lang="en-GB" sz="2400" b="1" i="1"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5BDC2E1B-5172-25D4-79C8-E579A0CA56A2}"/>
              </a:ext>
            </a:extLst>
          </p:cNvPr>
          <p:cNvSpPr>
            <a:spLocks noGrp="1"/>
          </p:cNvSpPr>
          <p:nvPr>
            <p:ph idx="1"/>
          </p:nvPr>
        </p:nvSpPr>
        <p:spPr>
          <a:xfrm>
            <a:off x="1176865" y="1813297"/>
            <a:ext cx="6798736" cy="3312130"/>
          </a:xfrm>
        </p:spPr>
        <p:txBody>
          <a:bodyPr>
            <a:normAutofit fontScale="92500" lnSpcReduction="10000"/>
          </a:bodyPr>
          <a:lstStyle/>
          <a:p>
            <a:pPr marL="0" indent="0" algn="ctr">
              <a:buNone/>
            </a:pPr>
            <a:r>
              <a:rPr lang="ro-RO" sz="1500" b="1" dirty="0">
                <a:latin typeface="Book Antiqua" panose="02040602050305030304" pitchFamily="18" charset="0"/>
              </a:rPr>
              <a:t>PROGRAMUL EDUCAȚIE ȘI OCUPARE 2021 – 2027</a:t>
            </a:r>
          </a:p>
          <a:p>
            <a:pPr marL="0" indent="0" algn="ctr">
              <a:buNone/>
            </a:pPr>
            <a:r>
              <a:rPr lang="ro-RO" sz="1500" b="1" dirty="0">
                <a:latin typeface="Book Antiqua" panose="02040602050305030304" pitchFamily="18" charset="0"/>
              </a:rPr>
              <a:t>Prioritatea: P02 „Valorificarea potențialului tinerilor pe piața muncii (Ocuparea forței de muncă în rândul tinerilor)“</a:t>
            </a:r>
          </a:p>
          <a:p>
            <a:pPr marL="0" indent="0" algn="ctr">
              <a:buNone/>
            </a:pPr>
            <a:r>
              <a:rPr lang="ro-RO" sz="1500" b="1" dirty="0">
                <a:latin typeface="Book Antiqua" panose="02040602050305030304" pitchFamily="18" charset="0"/>
              </a:rPr>
              <a:t>ESO4.1 „Îmbunătățirea accesului la piața muncii și măsuri de activare pentru toate persoanele aflate în căutarea unui loc de muncă, în special pentru tineri, îndeosebi prin implementarea Garanței pentru tineret, pentru șomerii de lungă durată și grupurile defavorizate de pe piața muncii și pentru persoanele inactive, precum și prin promovarea desfășurării de activități independente și a economiei sociale Fondul Social European+</a:t>
            </a:r>
          </a:p>
          <a:p>
            <a:pPr marL="0" indent="0" algn="ctr">
              <a:buNone/>
            </a:pPr>
            <a:r>
              <a:rPr lang="ro-RO" sz="1500" b="1" dirty="0">
                <a:latin typeface="Book Antiqua" panose="02040602050305030304" pitchFamily="18" charset="0"/>
              </a:rPr>
              <a:t>Acțiunea 2.a.2. Pregătirea şi furnizarea ofertei de servicii de formare/ocupare pentru tineri, inclusiv pentru tineri NEET, prin pachete integrate de măsuri active personalizate în funcție de profilul tinerilor</a:t>
            </a:r>
          </a:p>
          <a:p>
            <a:pPr marL="0" indent="0" algn="ctr">
              <a:buNone/>
            </a:pPr>
            <a:r>
              <a:rPr lang="ro-RO" sz="1500" b="1" dirty="0">
                <a:latin typeface="Book Antiqua" panose="02040602050305030304" pitchFamily="18" charset="0"/>
              </a:rPr>
              <a:t>Apel de proiecte: PEO/440/PEO_P2/OP4/ESO4.1/PEO_A47 - Măsuri active de ocupare pentru tineri, inclusiv pentru tineri NEET - Regiuni mai putin dezvoltate</a:t>
            </a:r>
          </a:p>
          <a:p>
            <a:pPr marL="0" indent="0" algn="ctr">
              <a:buNone/>
            </a:pPr>
            <a:endParaRPr lang="en-GB" sz="1600" b="1" i="1" dirty="0">
              <a:latin typeface="Book Antiqua" panose="02040602050305030304" pitchFamily="18" charset="0"/>
            </a:endParaRPr>
          </a:p>
        </p:txBody>
      </p:sp>
      <p:pic>
        <p:nvPicPr>
          <p:cNvPr id="2" name="Picture 1">
            <a:extLst>
              <a:ext uri="{FF2B5EF4-FFF2-40B4-BE49-F238E27FC236}">
                <a16:creationId xmlns:a16="http://schemas.microsoft.com/office/drawing/2014/main" id="{783EBB4F-1586-D7FB-9D86-EF48A66109AF}"/>
              </a:ext>
            </a:extLst>
          </p:cNvPr>
          <p:cNvPicPr>
            <a:picLocks noChangeAspect="1"/>
          </p:cNvPicPr>
          <p:nvPr/>
        </p:nvPicPr>
        <p:blipFill>
          <a:blip r:embed="rId2"/>
          <a:stretch>
            <a:fillRect/>
          </a:stretch>
        </p:blipFill>
        <p:spPr>
          <a:xfrm>
            <a:off x="1688342" y="513413"/>
            <a:ext cx="5767316" cy="682811"/>
          </a:xfrm>
          <a:prstGeom prst="rect">
            <a:avLst/>
          </a:prstGeom>
        </p:spPr>
      </p:pic>
      <p:pic>
        <p:nvPicPr>
          <p:cNvPr id="8" name="Picture 7">
            <a:extLst>
              <a:ext uri="{FF2B5EF4-FFF2-40B4-BE49-F238E27FC236}">
                <a16:creationId xmlns:a16="http://schemas.microsoft.com/office/drawing/2014/main" id="{3B44BEF7-6E31-6C3C-4056-DAC5D9418CE7}"/>
              </a:ext>
            </a:extLst>
          </p:cNvPr>
          <p:cNvPicPr>
            <a:picLocks noChangeAspect="1"/>
          </p:cNvPicPr>
          <p:nvPr/>
        </p:nvPicPr>
        <p:blipFill>
          <a:blip r:embed="rId3"/>
          <a:stretch>
            <a:fillRect/>
          </a:stretch>
        </p:blipFill>
        <p:spPr>
          <a:xfrm>
            <a:off x="1403648" y="5125426"/>
            <a:ext cx="6336704" cy="1374318"/>
          </a:xfrm>
          <a:prstGeom prst="rect">
            <a:avLst/>
          </a:prstGeom>
        </p:spPr>
      </p:pic>
    </p:spTree>
    <p:extLst>
      <p:ext uri="{BB962C8B-B14F-4D97-AF65-F5344CB8AC3E}">
        <p14:creationId xmlns:p14="http://schemas.microsoft.com/office/powerpoint/2010/main" val="2152113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FFEBA1-90E4-9C30-BB68-E7ED7A1148C2}"/>
              </a:ext>
            </a:extLst>
          </p:cNvPr>
          <p:cNvSpPr>
            <a:spLocks noGrp="1"/>
          </p:cNvSpPr>
          <p:nvPr>
            <p:ph type="title"/>
          </p:nvPr>
        </p:nvSpPr>
        <p:spPr>
          <a:xfrm>
            <a:off x="457200" y="274638"/>
            <a:ext cx="8229600" cy="1210146"/>
          </a:xfrm>
        </p:spPr>
        <p:txBody>
          <a:bodyPr>
            <a:normAutofit/>
          </a:bodyPr>
          <a:lstStyle/>
          <a:p>
            <a:r>
              <a:rPr lang="ro-RO" sz="2400" b="1" i="1" dirty="0">
                <a:latin typeface="Book Antiqua" panose="02040602050305030304" pitchFamily="18" charset="0"/>
              </a:rPr>
              <a:t/>
            </a:r>
            <a:br>
              <a:rPr lang="ro-RO" sz="2400" b="1" i="1" dirty="0">
                <a:latin typeface="Book Antiqua" panose="02040602050305030304" pitchFamily="18" charset="0"/>
              </a:rPr>
            </a:br>
            <a:endParaRPr lang="en-GB" sz="2400" b="1" i="1"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5BDC2E1B-5172-25D4-79C8-E579A0CA56A2}"/>
              </a:ext>
            </a:extLst>
          </p:cNvPr>
          <p:cNvSpPr>
            <a:spLocks noGrp="1"/>
          </p:cNvSpPr>
          <p:nvPr>
            <p:ph idx="1"/>
          </p:nvPr>
        </p:nvSpPr>
        <p:spPr>
          <a:xfrm>
            <a:off x="822959" y="1845734"/>
            <a:ext cx="7543801" cy="2447362"/>
          </a:xfrm>
        </p:spPr>
        <p:txBody>
          <a:bodyPr>
            <a:normAutofit/>
          </a:bodyPr>
          <a:lstStyle/>
          <a:p>
            <a:pPr marL="0" indent="0" algn="ctr">
              <a:buNone/>
            </a:pPr>
            <a:endParaRPr lang="ro-RO" sz="1800" b="1"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lang="pt-BR" sz="1500" b="1" dirty="0" smtClean="0">
                <a:effectLst/>
                <a:latin typeface="Book Antiqua" panose="02040602050305030304" pitchFamily="18" charset="0"/>
                <a:ea typeface="Calibri" panose="020F0502020204030204" pitchFamily="34" charset="0"/>
                <a:cs typeface="Arial" panose="020B0604020202020204" pitchFamily="34" charset="0"/>
              </a:rPr>
              <a:t>Activitatea </a:t>
            </a:r>
            <a:r>
              <a:rPr lang="pt-BR" sz="1500" b="1" dirty="0">
                <a:effectLst/>
                <a:latin typeface="Book Antiqua" panose="02040602050305030304" pitchFamily="18" charset="0"/>
                <a:ea typeface="Calibri" panose="020F0502020204030204" pitchFamily="34" charset="0"/>
                <a:cs typeface="Arial" panose="020B0604020202020204" pitchFamily="34" charset="0"/>
              </a:rPr>
              <a:t>A2 – Organizarea și derularea de programe de formare profesională pentru persoanele din grupul țintă</a:t>
            </a:r>
          </a:p>
          <a:p>
            <a:pPr marL="0" indent="0" algn="ctr">
              <a:buNone/>
            </a:pPr>
            <a:endParaRPr lang="ro-RO" sz="1400"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lang="pt-BR" sz="1400" dirty="0">
                <a:effectLst/>
                <a:latin typeface="Book Antiqua" panose="02040602050305030304" pitchFamily="18" charset="0"/>
                <a:ea typeface="Calibri" panose="020F0502020204030204" pitchFamily="34" charset="0"/>
                <a:cs typeface="Arial" panose="020B0604020202020204" pitchFamily="34" charset="0"/>
              </a:rPr>
              <a:t>Dată început: 01-08-2025</a:t>
            </a:r>
          </a:p>
          <a:p>
            <a:pPr marL="0" indent="0" algn="ctr">
              <a:buNone/>
            </a:pPr>
            <a:r>
              <a:rPr lang="pt-BR" sz="1400" dirty="0">
                <a:effectLst/>
                <a:latin typeface="Book Antiqua" panose="02040602050305030304" pitchFamily="18" charset="0"/>
                <a:ea typeface="Calibri" panose="020F0502020204030204" pitchFamily="34" charset="0"/>
                <a:cs typeface="Arial" panose="020B0604020202020204" pitchFamily="34" charset="0"/>
              </a:rPr>
              <a:t>Dată finalizare: 31-12-2027</a:t>
            </a:r>
          </a:p>
          <a:p>
            <a:pPr marL="0" indent="0" algn="ctr">
              <a:buNone/>
            </a:pPr>
            <a:endParaRPr lang="pt-BR" sz="1800" b="1" dirty="0">
              <a:effectLst/>
              <a:latin typeface="Book Antiqua" panose="02040602050305030304" pitchFamily="18" charset="0"/>
              <a:ea typeface="Calibri" panose="020F050202020403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0969CEED-E9A3-BA1E-CE38-88D35B05BFF9}"/>
              </a:ext>
            </a:extLst>
          </p:cNvPr>
          <p:cNvPicPr>
            <a:picLocks noChangeAspect="1"/>
          </p:cNvPicPr>
          <p:nvPr/>
        </p:nvPicPr>
        <p:blipFill>
          <a:blip r:embed="rId2"/>
          <a:stretch>
            <a:fillRect/>
          </a:stretch>
        </p:blipFill>
        <p:spPr>
          <a:xfrm>
            <a:off x="1907704" y="879711"/>
            <a:ext cx="5767316" cy="682811"/>
          </a:xfrm>
          <a:prstGeom prst="rect">
            <a:avLst/>
          </a:prstGeom>
        </p:spPr>
      </p:pic>
      <p:pic>
        <p:nvPicPr>
          <p:cNvPr id="5" name="Picture 4">
            <a:extLst>
              <a:ext uri="{FF2B5EF4-FFF2-40B4-BE49-F238E27FC236}">
                <a16:creationId xmlns:a16="http://schemas.microsoft.com/office/drawing/2014/main" id="{11784412-C81D-A08F-D6B7-0616C5765A28}"/>
              </a:ext>
            </a:extLst>
          </p:cNvPr>
          <p:cNvPicPr>
            <a:picLocks noChangeAspect="1"/>
          </p:cNvPicPr>
          <p:nvPr/>
        </p:nvPicPr>
        <p:blipFill>
          <a:blip r:embed="rId3"/>
          <a:stretch>
            <a:fillRect/>
          </a:stretch>
        </p:blipFill>
        <p:spPr>
          <a:xfrm>
            <a:off x="1424664" y="4941168"/>
            <a:ext cx="6340390" cy="1371719"/>
          </a:xfrm>
          <a:prstGeom prst="rect">
            <a:avLst/>
          </a:prstGeom>
        </p:spPr>
      </p:pic>
    </p:spTree>
    <p:extLst>
      <p:ext uri="{BB962C8B-B14F-4D97-AF65-F5344CB8AC3E}">
        <p14:creationId xmlns:p14="http://schemas.microsoft.com/office/powerpoint/2010/main" val="701807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FFEBA1-90E4-9C30-BB68-E7ED7A1148C2}"/>
              </a:ext>
            </a:extLst>
          </p:cNvPr>
          <p:cNvSpPr>
            <a:spLocks noGrp="1"/>
          </p:cNvSpPr>
          <p:nvPr>
            <p:ph type="title"/>
          </p:nvPr>
        </p:nvSpPr>
        <p:spPr>
          <a:xfrm>
            <a:off x="457200" y="274638"/>
            <a:ext cx="8229600" cy="1210146"/>
          </a:xfrm>
        </p:spPr>
        <p:txBody>
          <a:bodyPr>
            <a:normAutofit/>
          </a:bodyPr>
          <a:lstStyle/>
          <a:p>
            <a:r>
              <a:rPr lang="ro-RO" sz="2400" b="1" i="1" dirty="0">
                <a:latin typeface="Book Antiqua" panose="02040602050305030304" pitchFamily="18" charset="0"/>
              </a:rPr>
              <a:t/>
            </a:r>
            <a:br>
              <a:rPr lang="ro-RO" sz="2400" b="1" i="1" dirty="0">
                <a:latin typeface="Book Antiqua" panose="02040602050305030304" pitchFamily="18" charset="0"/>
              </a:rPr>
            </a:br>
            <a:endParaRPr lang="en-GB" sz="2400" b="1" i="1"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5BDC2E1B-5172-25D4-79C8-E579A0CA56A2}"/>
              </a:ext>
            </a:extLst>
          </p:cNvPr>
          <p:cNvSpPr>
            <a:spLocks noGrp="1"/>
          </p:cNvSpPr>
          <p:nvPr>
            <p:ph idx="1"/>
          </p:nvPr>
        </p:nvSpPr>
        <p:spPr>
          <a:xfrm>
            <a:off x="822959" y="1845734"/>
            <a:ext cx="7543801" cy="3311458"/>
          </a:xfrm>
        </p:spPr>
        <p:txBody>
          <a:bodyPr>
            <a:normAutofit/>
          </a:bodyPr>
          <a:lstStyle/>
          <a:p>
            <a:pPr marL="0" indent="0" algn="ctr">
              <a:buNone/>
            </a:pPr>
            <a:r>
              <a:rPr lang="ro-RO" sz="1500" b="1" dirty="0" smtClean="0">
                <a:latin typeface="Book Antiqua" panose="02040602050305030304" pitchFamily="18" charset="0"/>
                <a:ea typeface="Calibri" panose="020F0502020204030204" pitchFamily="34" charset="0"/>
                <a:cs typeface="Arial" panose="020B0604020202020204" pitchFamily="34" charset="0"/>
              </a:rPr>
              <a:t>Activitate </a:t>
            </a:r>
            <a:r>
              <a:rPr lang="ro-RO" sz="1500" b="1" dirty="0">
                <a:latin typeface="Book Antiqua" panose="02040602050305030304" pitchFamily="18" charset="0"/>
                <a:ea typeface="Calibri" panose="020F0502020204030204" pitchFamily="34" charset="0"/>
                <a:cs typeface="Arial" panose="020B0604020202020204" pitchFamily="34" charset="0"/>
              </a:rPr>
              <a:t>A.3 - Management general al proiectului</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Dată început: 01-07-2025</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Dată finalizare: 31-12-2027</a:t>
            </a:r>
          </a:p>
          <a:p>
            <a:pPr algn="ctr">
              <a:buFontTx/>
              <a:buChar char="-"/>
            </a:pPr>
            <a:r>
              <a:rPr lang="ro-RO" sz="1400" b="1" dirty="0" err="1" smtClean="0">
                <a:latin typeface="Book Antiqua" panose="02040602050305030304" pitchFamily="18" charset="0"/>
                <a:ea typeface="Calibri" panose="020F0502020204030204" pitchFamily="34" charset="0"/>
                <a:cs typeface="Arial" panose="020B0604020202020204" pitchFamily="34" charset="0"/>
              </a:rPr>
              <a:t>Subactivitatea</a:t>
            </a:r>
            <a:r>
              <a:rPr lang="ro-RO" sz="1400" b="1" dirty="0" smtClean="0">
                <a:latin typeface="Book Antiqua" panose="02040602050305030304" pitchFamily="18" charset="0"/>
                <a:ea typeface="Calibri" panose="020F0502020204030204" pitchFamily="34" charset="0"/>
                <a:cs typeface="Arial" panose="020B0604020202020204" pitchFamily="34" charset="0"/>
              </a:rPr>
              <a:t> </a:t>
            </a:r>
            <a:r>
              <a:rPr lang="ro-RO" sz="1400" b="1" dirty="0">
                <a:latin typeface="Book Antiqua" panose="02040602050305030304" pitchFamily="18" charset="0"/>
                <a:ea typeface="Calibri" panose="020F0502020204030204" pitchFamily="34" charset="0"/>
                <a:cs typeface="Arial" panose="020B0604020202020204" pitchFamily="34" charset="0"/>
              </a:rPr>
              <a:t>A3.1 - Managementul general al </a:t>
            </a:r>
            <a:r>
              <a:rPr lang="ro-RO" sz="1400" b="1" dirty="0" smtClean="0">
                <a:latin typeface="Book Antiqua" panose="02040602050305030304" pitchFamily="18" charset="0"/>
                <a:ea typeface="Calibri" panose="020F0502020204030204" pitchFamily="34" charset="0"/>
                <a:cs typeface="Arial" panose="020B0604020202020204" pitchFamily="34" charset="0"/>
              </a:rPr>
              <a:t>proiectului</a:t>
            </a:r>
          </a:p>
          <a:p>
            <a:pPr marL="0" indent="0" algn="ctr">
              <a:buNone/>
            </a:pPr>
            <a:r>
              <a:rPr lang="ro-RO" sz="1400" b="1" dirty="0" smtClean="0">
                <a:latin typeface="Book Antiqua" panose="02040602050305030304" pitchFamily="18" charset="0"/>
                <a:ea typeface="Calibri" panose="020F0502020204030204" pitchFamily="34" charset="0"/>
                <a:cs typeface="Arial" panose="020B0604020202020204" pitchFamily="34" charset="0"/>
              </a:rPr>
              <a:t> </a:t>
            </a:r>
            <a:r>
              <a:rPr lang="ro-RO" sz="1400" dirty="0">
                <a:latin typeface="Book Antiqua" panose="02040602050305030304" pitchFamily="18" charset="0"/>
                <a:ea typeface="Calibri" panose="020F0502020204030204" pitchFamily="34" charset="0"/>
                <a:cs typeface="Arial" panose="020B0604020202020204" pitchFamily="34" charset="0"/>
              </a:rPr>
              <a:t>(Perioada 01-07-2025 -</a:t>
            </a:r>
            <a:r>
              <a:rPr lang="ro-RO" sz="1400" dirty="0" smtClean="0">
                <a:latin typeface="Book Antiqua" panose="02040602050305030304" pitchFamily="18" charset="0"/>
                <a:ea typeface="Calibri" panose="020F0502020204030204" pitchFamily="34" charset="0"/>
                <a:cs typeface="Arial" panose="020B0604020202020204" pitchFamily="34" charset="0"/>
              </a:rPr>
              <a:t>31-12-2027)</a:t>
            </a:r>
          </a:p>
          <a:p>
            <a:pPr algn="ctr">
              <a:buFontTx/>
              <a:buChar char="-"/>
            </a:pPr>
            <a:r>
              <a:rPr lang="ro-RO" sz="1400" b="1" dirty="0" err="1" smtClean="0">
                <a:latin typeface="Book Antiqua" panose="02040602050305030304" pitchFamily="18" charset="0"/>
                <a:ea typeface="Calibri" panose="020F0502020204030204" pitchFamily="34" charset="0"/>
                <a:cs typeface="Arial" panose="020B0604020202020204" pitchFamily="34" charset="0"/>
              </a:rPr>
              <a:t>Subactivitatea</a:t>
            </a:r>
            <a:r>
              <a:rPr lang="ro-RO" sz="1400" b="1" dirty="0" smtClean="0">
                <a:latin typeface="Book Antiqua" panose="02040602050305030304" pitchFamily="18" charset="0"/>
                <a:ea typeface="Calibri" panose="020F0502020204030204" pitchFamily="34" charset="0"/>
                <a:cs typeface="Arial" panose="020B0604020202020204" pitchFamily="34" charset="0"/>
              </a:rPr>
              <a:t> </a:t>
            </a:r>
            <a:r>
              <a:rPr lang="ro-RO" sz="1400" b="1" dirty="0">
                <a:latin typeface="Book Antiqua" panose="02040602050305030304" pitchFamily="18" charset="0"/>
                <a:ea typeface="Calibri" panose="020F0502020204030204" pitchFamily="34" charset="0"/>
                <a:cs typeface="Arial" panose="020B0604020202020204" pitchFamily="34" charset="0"/>
              </a:rPr>
              <a:t>A3.2 - Decontarea cheltuielilor </a:t>
            </a:r>
            <a:r>
              <a:rPr lang="ro-RO" sz="1400" b="1" dirty="0" smtClean="0">
                <a:latin typeface="Book Antiqua" panose="02040602050305030304" pitchFamily="18" charset="0"/>
                <a:ea typeface="Calibri" panose="020F0502020204030204" pitchFamily="34" charset="0"/>
                <a:cs typeface="Arial" panose="020B0604020202020204" pitchFamily="34" charset="0"/>
              </a:rPr>
              <a:t>indirecte</a:t>
            </a:r>
          </a:p>
          <a:p>
            <a:pPr marL="0" indent="0" algn="ctr">
              <a:buNone/>
            </a:pPr>
            <a:r>
              <a:rPr lang="ro-RO" sz="1400" b="1" dirty="0" smtClean="0">
                <a:latin typeface="Book Antiqua" panose="02040602050305030304" pitchFamily="18" charset="0"/>
                <a:ea typeface="Calibri" panose="020F0502020204030204" pitchFamily="34" charset="0"/>
                <a:cs typeface="Arial" panose="020B0604020202020204" pitchFamily="34" charset="0"/>
              </a:rPr>
              <a:t> </a:t>
            </a:r>
            <a:r>
              <a:rPr lang="ro-RO" sz="1400" dirty="0">
                <a:latin typeface="Book Antiqua" panose="02040602050305030304" pitchFamily="18" charset="0"/>
                <a:ea typeface="Calibri" panose="020F0502020204030204" pitchFamily="34" charset="0"/>
                <a:cs typeface="Arial" panose="020B0604020202020204" pitchFamily="34" charset="0"/>
              </a:rPr>
              <a:t>(Perioada 01-07-2025 -</a:t>
            </a:r>
            <a:r>
              <a:rPr lang="ro-RO" sz="1400" dirty="0" smtClean="0">
                <a:latin typeface="Book Antiqua" panose="02040602050305030304" pitchFamily="18" charset="0"/>
                <a:ea typeface="Calibri" panose="020F0502020204030204" pitchFamily="34" charset="0"/>
                <a:cs typeface="Arial" panose="020B0604020202020204" pitchFamily="34" charset="0"/>
              </a:rPr>
              <a:t>31-12-2027)</a:t>
            </a:r>
          </a:p>
          <a:p>
            <a:pPr algn="ctr">
              <a:buFontTx/>
              <a:buChar char="-"/>
            </a:pPr>
            <a:r>
              <a:rPr lang="ro-RO" sz="1400" b="1" dirty="0" err="1" smtClean="0">
                <a:latin typeface="Book Antiqua" panose="02040602050305030304" pitchFamily="18" charset="0"/>
                <a:ea typeface="Calibri" panose="020F0502020204030204" pitchFamily="34" charset="0"/>
                <a:cs typeface="Arial" panose="020B0604020202020204" pitchFamily="34" charset="0"/>
              </a:rPr>
              <a:t>Subactivitatea</a:t>
            </a:r>
            <a:r>
              <a:rPr lang="ro-RO" sz="1400" b="1" dirty="0" smtClean="0">
                <a:latin typeface="Book Antiqua" panose="02040602050305030304" pitchFamily="18" charset="0"/>
                <a:ea typeface="Calibri" panose="020F0502020204030204" pitchFamily="34" charset="0"/>
                <a:cs typeface="Arial" panose="020B0604020202020204" pitchFamily="34" charset="0"/>
              </a:rPr>
              <a:t> </a:t>
            </a:r>
            <a:r>
              <a:rPr lang="ro-RO" sz="1400" b="1" dirty="0">
                <a:latin typeface="Book Antiqua" panose="02040602050305030304" pitchFamily="18" charset="0"/>
                <a:ea typeface="Calibri" panose="020F0502020204030204" pitchFamily="34" charset="0"/>
                <a:cs typeface="Arial" panose="020B0604020202020204" pitchFamily="34" charset="0"/>
              </a:rPr>
              <a:t>A 3.3 - Informare și publicitate proiect </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(Perioada 01-07-2025 -31-12-2027)</a:t>
            </a:r>
          </a:p>
          <a:p>
            <a:pPr marL="0" indent="0" algn="ctr">
              <a:buNone/>
            </a:pPr>
            <a:endParaRPr lang="pt-BR" sz="1800" b="1" dirty="0">
              <a:effectLst/>
              <a:latin typeface="Book Antiqua" panose="02040602050305030304" pitchFamily="18" charset="0"/>
              <a:ea typeface="Calibri" panose="020F050202020403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0969CEED-E9A3-BA1E-CE38-88D35B05BFF9}"/>
              </a:ext>
            </a:extLst>
          </p:cNvPr>
          <p:cNvPicPr>
            <a:picLocks noChangeAspect="1"/>
          </p:cNvPicPr>
          <p:nvPr/>
        </p:nvPicPr>
        <p:blipFill>
          <a:blip r:embed="rId2"/>
          <a:stretch>
            <a:fillRect/>
          </a:stretch>
        </p:blipFill>
        <p:spPr>
          <a:xfrm>
            <a:off x="1762193" y="653571"/>
            <a:ext cx="5767316" cy="682811"/>
          </a:xfrm>
          <a:prstGeom prst="rect">
            <a:avLst/>
          </a:prstGeom>
        </p:spPr>
      </p:pic>
      <p:pic>
        <p:nvPicPr>
          <p:cNvPr id="5" name="Picture 4">
            <a:extLst>
              <a:ext uri="{FF2B5EF4-FFF2-40B4-BE49-F238E27FC236}">
                <a16:creationId xmlns:a16="http://schemas.microsoft.com/office/drawing/2014/main" id="{11A01B19-2AEB-31B7-E9DB-89E74A67420F}"/>
              </a:ext>
            </a:extLst>
          </p:cNvPr>
          <p:cNvPicPr>
            <a:picLocks noChangeAspect="1"/>
          </p:cNvPicPr>
          <p:nvPr/>
        </p:nvPicPr>
        <p:blipFill>
          <a:blip r:embed="rId3"/>
          <a:stretch>
            <a:fillRect/>
          </a:stretch>
        </p:blipFill>
        <p:spPr>
          <a:xfrm>
            <a:off x="1475656" y="5157192"/>
            <a:ext cx="6340390" cy="1371719"/>
          </a:xfrm>
          <a:prstGeom prst="rect">
            <a:avLst/>
          </a:prstGeom>
        </p:spPr>
      </p:pic>
    </p:spTree>
    <p:extLst>
      <p:ext uri="{BB962C8B-B14F-4D97-AF65-F5344CB8AC3E}">
        <p14:creationId xmlns:p14="http://schemas.microsoft.com/office/powerpoint/2010/main" val="1483658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FFEBA1-90E4-9C30-BB68-E7ED7A1148C2}"/>
              </a:ext>
            </a:extLst>
          </p:cNvPr>
          <p:cNvSpPr>
            <a:spLocks noGrp="1"/>
          </p:cNvSpPr>
          <p:nvPr>
            <p:ph type="title"/>
          </p:nvPr>
        </p:nvSpPr>
        <p:spPr>
          <a:xfrm>
            <a:off x="457200" y="274638"/>
            <a:ext cx="8229600" cy="1210146"/>
          </a:xfrm>
        </p:spPr>
        <p:txBody>
          <a:bodyPr>
            <a:normAutofit/>
          </a:bodyPr>
          <a:lstStyle/>
          <a:p>
            <a:r>
              <a:rPr lang="ro-RO" sz="2400" b="1" i="1" dirty="0">
                <a:latin typeface="Book Antiqua" panose="02040602050305030304" pitchFamily="18" charset="0"/>
              </a:rPr>
              <a:t/>
            </a:r>
            <a:br>
              <a:rPr lang="ro-RO" sz="2400" b="1" i="1" dirty="0">
                <a:latin typeface="Book Antiqua" panose="02040602050305030304" pitchFamily="18" charset="0"/>
              </a:rPr>
            </a:br>
            <a:endParaRPr lang="en-GB" sz="2400" b="1" i="1"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5BDC2E1B-5172-25D4-79C8-E579A0CA56A2}"/>
              </a:ext>
            </a:extLst>
          </p:cNvPr>
          <p:cNvSpPr>
            <a:spLocks noGrp="1"/>
          </p:cNvSpPr>
          <p:nvPr>
            <p:ph idx="1"/>
          </p:nvPr>
        </p:nvSpPr>
        <p:spPr>
          <a:xfrm>
            <a:off x="822959" y="1845734"/>
            <a:ext cx="7543801" cy="3527482"/>
          </a:xfrm>
        </p:spPr>
        <p:txBody>
          <a:bodyPr>
            <a:normAutofit lnSpcReduction="10000"/>
          </a:bodyPr>
          <a:lstStyle/>
          <a:p>
            <a:pPr marL="0" indent="0" algn="ctr">
              <a:buNone/>
            </a:pPr>
            <a:r>
              <a:rPr lang="ro-RO" sz="1600" b="1" dirty="0">
                <a:latin typeface="Book Antiqua" panose="02040602050305030304" pitchFamily="18" charset="0"/>
                <a:ea typeface="Calibri" panose="020F0502020204030204" pitchFamily="34" charset="0"/>
                <a:cs typeface="Arial" panose="020B0604020202020204" pitchFamily="34" charset="0"/>
              </a:rPr>
              <a:t>REZULTATE PREVIZIONATE:</a:t>
            </a:r>
          </a:p>
          <a:p>
            <a:pPr marL="0" indent="0" algn="ctr">
              <a:buNone/>
            </a:pPr>
            <a:r>
              <a:rPr lang="ro-RO" sz="1500" b="1" dirty="0">
                <a:latin typeface="Book Antiqua" panose="02040602050305030304" pitchFamily="18" charset="0"/>
                <a:ea typeface="Calibri" panose="020F0502020204030204" pitchFamily="34" charset="0"/>
                <a:cs typeface="Arial" panose="020B0604020202020204" pitchFamily="34" charset="0"/>
              </a:rPr>
              <a:t>Rezultate A1.1 Identificare </a:t>
            </a:r>
            <a:r>
              <a:rPr lang="ro-RO" sz="1500" b="1" dirty="0" smtClean="0">
                <a:latin typeface="Book Antiqua" panose="02040602050305030304" pitchFamily="18" charset="0"/>
                <a:ea typeface="Calibri" panose="020F0502020204030204" pitchFamily="34" charset="0"/>
                <a:cs typeface="Arial" panose="020B0604020202020204" pitchFamily="34" charset="0"/>
              </a:rPr>
              <a:t>și </a:t>
            </a:r>
            <a:r>
              <a:rPr lang="ro-RO" sz="1500" b="1" dirty="0">
                <a:latin typeface="Book Antiqua" panose="02040602050305030304" pitchFamily="18" charset="0"/>
                <a:ea typeface="Calibri" panose="020F0502020204030204" pitchFamily="34" charset="0"/>
                <a:cs typeface="Arial" panose="020B0604020202020204" pitchFamily="34" charset="0"/>
              </a:rPr>
              <a:t>selectare grup </a:t>
            </a:r>
            <a:r>
              <a:rPr lang="ro-RO" sz="1500" b="1" dirty="0" smtClean="0">
                <a:latin typeface="Book Antiqua" panose="02040602050305030304" pitchFamily="18" charset="0"/>
                <a:ea typeface="Calibri" panose="020F0502020204030204" pitchFamily="34" charset="0"/>
                <a:cs typeface="Arial" panose="020B0604020202020204" pitchFamily="34" charset="0"/>
              </a:rPr>
              <a:t>țintă: </a:t>
            </a:r>
            <a:endParaRPr lang="ro-RO" sz="1500" b="1" dirty="0">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1 Metodologie de informare </a:t>
            </a:r>
            <a:r>
              <a:rPr lang="ro-RO" sz="1400" dirty="0" smtClean="0">
                <a:latin typeface="Book Antiqua" panose="02040602050305030304" pitchFamily="18" charset="0"/>
                <a:ea typeface="Calibri" panose="020F0502020204030204" pitchFamily="34" charset="0"/>
                <a:cs typeface="Arial" panose="020B0604020202020204" pitchFamily="34" charset="0"/>
              </a:rPr>
              <a:t>și </a:t>
            </a:r>
            <a:r>
              <a:rPr lang="ro-RO" sz="1400" dirty="0">
                <a:latin typeface="Book Antiqua" panose="02040602050305030304" pitchFamily="18" charset="0"/>
                <a:ea typeface="Calibri" panose="020F0502020204030204" pitchFamily="34" charset="0"/>
                <a:cs typeface="Arial" panose="020B0604020202020204" pitchFamily="34" charset="0"/>
              </a:rPr>
              <a:t>recrutare grup țintă (GT) </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1 calendar al activităților de </a:t>
            </a:r>
            <a:r>
              <a:rPr lang="ro-RO" sz="1400" dirty="0" smtClean="0">
                <a:latin typeface="Book Antiqua" panose="02040602050305030304" pitchFamily="18" charset="0"/>
                <a:ea typeface="Calibri" panose="020F0502020204030204" pitchFamily="34" charset="0"/>
                <a:cs typeface="Arial" panose="020B0604020202020204" pitchFamily="34" charset="0"/>
              </a:rPr>
              <a:t>selecție </a:t>
            </a:r>
            <a:r>
              <a:rPr lang="ro-RO" sz="1400" dirty="0">
                <a:latin typeface="Book Antiqua" panose="02040602050305030304" pitchFamily="18" charset="0"/>
                <a:ea typeface="Calibri" panose="020F0502020204030204" pitchFamily="34" charset="0"/>
                <a:cs typeface="Arial" panose="020B0604020202020204" pitchFamily="34" charset="0"/>
              </a:rPr>
              <a:t>GT din regiunile </a:t>
            </a:r>
            <a:r>
              <a:rPr lang="ro-RO" sz="1400" dirty="0" smtClean="0">
                <a:latin typeface="Book Antiqua" panose="02040602050305030304" pitchFamily="18" charset="0"/>
                <a:ea typeface="Calibri" panose="020F0502020204030204" pitchFamily="34" charset="0"/>
                <a:cs typeface="Arial" panose="020B0604020202020204" pitchFamily="34" charset="0"/>
              </a:rPr>
              <a:t>Sud-Muntenia </a:t>
            </a:r>
            <a:r>
              <a:rPr lang="ro-RO" sz="1400" dirty="0">
                <a:latin typeface="Book Antiqua" panose="02040602050305030304" pitchFamily="18" charset="0"/>
                <a:ea typeface="Calibri" panose="020F0502020204030204" pitchFamily="34" charset="0"/>
                <a:cs typeface="Arial" panose="020B0604020202020204" pitchFamily="34" charset="0"/>
              </a:rPr>
              <a:t>și Sud-Vest Oltenia</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278 tineri sub 30 de ani înregistrați în GT </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278 Dosare de înscriere în GT și 10 dosare de rezervă</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278 persoane din GT selectare şi motivate pentru </a:t>
            </a:r>
            <a:r>
              <a:rPr lang="ro-RO" sz="1400" dirty="0" err="1" smtClean="0">
                <a:latin typeface="Book Antiqua" panose="02040602050305030304" pitchFamily="18" charset="0"/>
                <a:ea typeface="Calibri" panose="020F0502020204030204" pitchFamily="34" charset="0"/>
                <a:cs typeface="Arial" panose="020B0604020202020204" pitchFamily="34" charset="0"/>
              </a:rPr>
              <a:t>menţinerea</a:t>
            </a:r>
            <a:r>
              <a:rPr lang="ro-RO" sz="1400" dirty="0" smtClean="0">
                <a:latin typeface="Book Antiqua" panose="02040602050305030304" pitchFamily="18" charset="0"/>
                <a:ea typeface="Calibri" panose="020F0502020204030204" pitchFamily="34" charset="0"/>
                <a:cs typeface="Arial" panose="020B0604020202020204" pitchFamily="34" charset="0"/>
              </a:rPr>
              <a:t> </a:t>
            </a:r>
            <a:r>
              <a:rPr lang="ro-RO" sz="1400" dirty="0">
                <a:latin typeface="Book Antiqua" panose="02040602050305030304" pitchFamily="18" charset="0"/>
                <a:ea typeface="Calibri" panose="020F0502020204030204" pitchFamily="34" charset="0"/>
                <a:cs typeface="Arial" panose="020B0604020202020204" pitchFamily="34" charset="0"/>
              </a:rPr>
              <a:t>în GT + 10 persoane rezervă </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1 </a:t>
            </a:r>
            <a:r>
              <a:rPr lang="ro-RO" sz="1400" dirty="0" smtClean="0">
                <a:latin typeface="Book Antiqua" panose="02040602050305030304" pitchFamily="18" charset="0"/>
                <a:ea typeface="Calibri" panose="020F0502020204030204" pitchFamily="34" charset="0"/>
                <a:cs typeface="Arial" panose="020B0604020202020204" pitchFamily="34" charset="0"/>
              </a:rPr>
              <a:t>Proces-verbal </a:t>
            </a:r>
            <a:r>
              <a:rPr lang="ro-RO" sz="1400" dirty="0">
                <a:latin typeface="Book Antiqua" panose="02040602050305030304" pitchFamily="18" charset="0"/>
                <a:ea typeface="Calibri" panose="020F0502020204030204" pitchFamily="34" charset="0"/>
                <a:cs typeface="Arial" panose="020B0604020202020204" pitchFamily="34" charset="0"/>
              </a:rPr>
              <a:t>de selecție a GT</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1 set documente de monitorizare a GT </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1 set documente de informare-motivare și menținere a GT </a:t>
            </a:r>
          </a:p>
          <a:p>
            <a:pPr marL="0" indent="0" algn="ctr">
              <a:buNone/>
            </a:pPr>
            <a:endParaRPr lang="pt-BR" sz="1800" b="1" dirty="0">
              <a:effectLst/>
              <a:latin typeface="Book Antiqua" panose="02040602050305030304" pitchFamily="18" charset="0"/>
              <a:ea typeface="Calibri" panose="020F050202020403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0969CEED-E9A3-BA1E-CE38-88D35B05BFF9}"/>
              </a:ext>
            </a:extLst>
          </p:cNvPr>
          <p:cNvPicPr>
            <a:picLocks noChangeAspect="1"/>
          </p:cNvPicPr>
          <p:nvPr/>
        </p:nvPicPr>
        <p:blipFill>
          <a:blip r:embed="rId2"/>
          <a:stretch>
            <a:fillRect/>
          </a:stretch>
        </p:blipFill>
        <p:spPr>
          <a:xfrm>
            <a:off x="1619672" y="538305"/>
            <a:ext cx="5767316" cy="682811"/>
          </a:xfrm>
          <a:prstGeom prst="rect">
            <a:avLst/>
          </a:prstGeom>
        </p:spPr>
      </p:pic>
      <p:pic>
        <p:nvPicPr>
          <p:cNvPr id="5" name="Picture 4">
            <a:extLst>
              <a:ext uri="{FF2B5EF4-FFF2-40B4-BE49-F238E27FC236}">
                <a16:creationId xmlns:a16="http://schemas.microsoft.com/office/drawing/2014/main" id="{61CF75C8-C388-F13C-8744-1E0F6B8FADBE}"/>
              </a:ext>
            </a:extLst>
          </p:cNvPr>
          <p:cNvPicPr>
            <a:picLocks noChangeAspect="1"/>
          </p:cNvPicPr>
          <p:nvPr/>
        </p:nvPicPr>
        <p:blipFill>
          <a:blip r:embed="rId3"/>
          <a:stretch>
            <a:fillRect/>
          </a:stretch>
        </p:blipFill>
        <p:spPr>
          <a:xfrm>
            <a:off x="1424664" y="5263498"/>
            <a:ext cx="6340390" cy="1371719"/>
          </a:xfrm>
          <a:prstGeom prst="rect">
            <a:avLst/>
          </a:prstGeom>
        </p:spPr>
      </p:pic>
    </p:spTree>
    <p:extLst>
      <p:ext uri="{BB962C8B-B14F-4D97-AF65-F5344CB8AC3E}">
        <p14:creationId xmlns:p14="http://schemas.microsoft.com/office/powerpoint/2010/main" val="1074177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FFEBA1-90E4-9C30-BB68-E7ED7A1148C2}"/>
              </a:ext>
            </a:extLst>
          </p:cNvPr>
          <p:cNvSpPr>
            <a:spLocks noGrp="1"/>
          </p:cNvSpPr>
          <p:nvPr>
            <p:ph type="title"/>
          </p:nvPr>
        </p:nvSpPr>
        <p:spPr>
          <a:xfrm>
            <a:off x="457200" y="274638"/>
            <a:ext cx="8229600" cy="1210146"/>
          </a:xfrm>
        </p:spPr>
        <p:txBody>
          <a:bodyPr>
            <a:normAutofit/>
          </a:bodyPr>
          <a:lstStyle/>
          <a:p>
            <a:r>
              <a:rPr lang="ro-RO" sz="2400" b="1" i="1" dirty="0">
                <a:latin typeface="Book Antiqua" panose="02040602050305030304" pitchFamily="18" charset="0"/>
              </a:rPr>
              <a:t/>
            </a:r>
            <a:br>
              <a:rPr lang="ro-RO" sz="2400" b="1" i="1" dirty="0">
                <a:latin typeface="Book Antiqua" panose="02040602050305030304" pitchFamily="18" charset="0"/>
              </a:rPr>
            </a:br>
            <a:endParaRPr lang="en-GB" sz="2400" b="1" i="1"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5BDC2E1B-5172-25D4-79C8-E579A0CA56A2}"/>
              </a:ext>
            </a:extLst>
          </p:cNvPr>
          <p:cNvSpPr>
            <a:spLocks noGrp="1"/>
          </p:cNvSpPr>
          <p:nvPr>
            <p:ph idx="1"/>
          </p:nvPr>
        </p:nvSpPr>
        <p:spPr>
          <a:xfrm>
            <a:off x="822959" y="1845734"/>
            <a:ext cx="7543801" cy="3311458"/>
          </a:xfrm>
        </p:spPr>
        <p:txBody>
          <a:bodyPr>
            <a:normAutofit/>
          </a:bodyPr>
          <a:lstStyle/>
          <a:p>
            <a:pPr marL="0" indent="0" algn="ctr">
              <a:buNone/>
            </a:pPr>
            <a:endParaRPr lang="ro-RO" sz="1400" b="1" dirty="0">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lang="ro-RO" sz="1500" b="1" dirty="0">
                <a:latin typeface="Book Antiqua" panose="02040602050305030304" pitchFamily="18" charset="0"/>
                <a:ea typeface="Calibri" panose="020F0502020204030204" pitchFamily="34" charset="0"/>
                <a:cs typeface="Arial" panose="020B0604020202020204" pitchFamily="34" charset="0"/>
              </a:rPr>
              <a:t>Rezultate A1.2 Furnizarea de servicii specializate pentru stimularea ocupării pentru persoanele din grupul </a:t>
            </a:r>
            <a:r>
              <a:rPr lang="ro-RO" sz="1500" b="1" dirty="0" smtClean="0">
                <a:latin typeface="Book Antiqua" panose="02040602050305030304" pitchFamily="18" charset="0"/>
                <a:ea typeface="Calibri" panose="020F0502020204030204" pitchFamily="34" charset="0"/>
                <a:cs typeface="Arial" panose="020B0604020202020204" pitchFamily="34" charset="0"/>
              </a:rPr>
              <a:t>țintă: </a:t>
            </a:r>
            <a:endParaRPr lang="ro-RO" sz="1500" b="1" dirty="0">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1 Metodologie de organizare și derulare servicii de consiliere și informare profesională</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1 Metodologie de organizare și derulare servicii de mediere pe piața muncii </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1 material informativ cu titlul „Principii orizontale și teme secundare promovate în furnizarea serviciilor specializate pentru stimularea ocupării forței de muncă”</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278 de persoane GT beneficiază de sesiuni de consiliere și informare profesională </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278 de persoane GT beneficiază de activități de mediere pentru intrarea pe piața muncii</a:t>
            </a:r>
          </a:p>
          <a:p>
            <a:pPr marL="0" indent="0" algn="ctr">
              <a:buNone/>
            </a:pPr>
            <a:endParaRPr lang="pt-BR" sz="1800" b="1" dirty="0">
              <a:effectLst/>
              <a:latin typeface="Book Antiqua" panose="02040602050305030304" pitchFamily="18" charset="0"/>
              <a:ea typeface="Calibri" panose="020F050202020403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0969CEED-E9A3-BA1E-CE38-88D35B05BFF9}"/>
              </a:ext>
            </a:extLst>
          </p:cNvPr>
          <p:cNvPicPr>
            <a:picLocks noChangeAspect="1"/>
          </p:cNvPicPr>
          <p:nvPr/>
        </p:nvPicPr>
        <p:blipFill>
          <a:blip r:embed="rId2"/>
          <a:stretch>
            <a:fillRect/>
          </a:stretch>
        </p:blipFill>
        <p:spPr>
          <a:xfrm>
            <a:off x="1979712" y="944088"/>
            <a:ext cx="5767316" cy="682811"/>
          </a:xfrm>
          <a:prstGeom prst="rect">
            <a:avLst/>
          </a:prstGeom>
        </p:spPr>
      </p:pic>
      <p:pic>
        <p:nvPicPr>
          <p:cNvPr id="5" name="Picture 4">
            <a:extLst>
              <a:ext uri="{FF2B5EF4-FFF2-40B4-BE49-F238E27FC236}">
                <a16:creationId xmlns:a16="http://schemas.microsoft.com/office/drawing/2014/main" id="{F8341298-D377-B9F3-42B7-BB90366E184A}"/>
              </a:ext>
            </a:extLst>
          </p:cNvPr>
          <p:cNvPicPr>
            <a:picLocks noChangeAspect="1"/>
          </p:cNvPicPr>
          <p:nvPr/>
        </p:nvPicPr>
        <p:blipFill>
          <a:blip r:embed="rId3"/>
          <a:stretch>
            <a:fillRect/>
          </a:stretch>
        </p:blipFill>
        <p:spPr>
          <a:xfrm>
            <a:off x="1547664" y="5228052"/>
            <a:ext cx="6340390" cy="1371719"/>
          </a:xfrm>
          <a:prstGeom prst="rect">
            <a:avLst/>
          </a:prstGeom>
        </p:spPr>
      </p:pic>
    </p:spTree>
    <p:extLst>
      <p:ext uri="{BB962C8B-B14F-4D97-AF65-F5344CB8AC3E}">
        <p14:creationId xmlns:p14="http://schemas.microsoft.com/office/powerpoint/2010/main" val="1463921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FFEBA1-90E4-9C30-BB68-E7ED7A1148C2}"/>
              </a:ext>
            </a:extLst>
          </p:cNvPr>
          <p:cNvSpPr>
            <a:spLocks noGrp="1"/>
          </p:cNvSpPr>
          <p:nvPr>
            <p:ph type="title"/>
          </p:nvPr>
        </p:nvSpPr>
        <p:spPr>
          <a:xfrm>
            <a:off x="457200" y="274638"/>
            <a:ext cx="8229600" cy="1210146"/>
          </a:xfrm>
        </p:spPr>
        <p:txBody>
          <a:bodyPr>
            <a:normAutofit/>
          </a:bodyPr>
          <a:lstStyle/>
          <a:p>
            <a:r>
              <a:rPr lang="ro-RO" sz="2400" b="1" i="1" dirty="0">
                <a:latin typeface="Book Antiqua" panose="02040602050305030304" pitchFamily="18" charset="0"/>
              </a:rPr>
              <a:t/>
            </a:r>
            <a:br>
              <a:rPr lang="ro-RO" sz="2400" b="1" i="1" dirty="0">
                <a:latin typeface="Book Antiqua" panose="02040602050305030304" pitchFamily="18" charset="0"/>
              </a:rPr>
            </a:br>
            <a:endParaRPr lang="en-GB" sz="2400" b="1" i="1"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5BDC2E1B-5172-25D4-79C8-E579A0CA56A2}"/>
              </a:ext>
            </a:extLst>
          </p:cNvPr>
          <p:cNvSpPr>
            <a:spLocks noGrp="1"/>
          </p:cNvSpPr>
          <p:nvPr>
            <p:ph idx="1"/>
          </p:nvPr>
        </p:nvSpPr>
        <p:spPr>
          <a:xfrm>
            <a:off x="822959" y="1845734"/>
            <a:ext cx="7543801" cy="2951418"/>
          </a:xfrm>
        </p:spPr>
        <p:txBody>
          <a:bodyPr>
            <a:normAutofit/>
          </a:bodyPr>
          <a:lstStyle/>
          <a:p>
            <a:pPr marL="0" indent="0" algn="ctr">
              <a:buNone/>
            </a:pPr>
            <a:r>
              <a:rPr lang="ro-RO" sz="1500" b="1" dirty="0">
                <a:latin typeface="Book Antiqua" panose="02040602050305030304" pitchFamily="18" charset="0"/>
                <a:ea typeface="Calibri" panose="020F0502020204030204" pitchFamily="34" charset="0"/>
                <a:cs typeface="Arial" panose="020B0604020202020204" pitchFamily="34" charset="0"/>
              </a:rPr>
              <a:t>Rezultate A2 Organizarea și derularea de programe de formare profesională pentru persoanele din grupul țintă: </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2 grupe de curs calificare „</a:t>
            </a:r>
            <a:r>
              <a:rPr lang="ro-RO" sz="1400" dirty="0" err="1" smtClean="0">
                <a:latin typeface="Book Antiqua" panose="02040602050305030304" pitchFamily="18" charset="0"/>
                <a:ea typeface="Calibri" panose="020F0502020204030204" pitchFamily="34" charset="0"/>
                <a:cs typeface="Arial" panose="020B0604020202020204" pitchFamily="34" charset="0"/>
              </a:rPr>
              <a:t>Confectioner</a:t>
            </a:r>
            <a:r>
              <a:rPr lang="ro-RO" sz="1400" dirty="0" smtClean="0">
                <a:latin typeface="Book Antiqua" panose="02040602050305030304" pitchFamily="18" charset="0"/>
                <a:ea typeface="Calibri" panose="020F0502020204030204" pitchFamily="34" charset="0"/>
                <a:cs typeface="Arial" panose="020B0604020202020204" pitchFamily="34" charset="0"/>
              </a:rPr>
              <a:t> asamblor </a:t>
            </a:r>
            <a:r>
              <a:rPr lang="ro-RO" sz="1400" dirty="0">
                <a:latin typeface="Book Antiqua" panose="02040602050305030304" pitchFamily="18" charset="0"/>
                <a:ea typeface="Calibri" panose="020F0502020204030204" pitchFamily="34" charset="0"/>
                <a:cs typeface="Arial" panose="020B0604020202020204" pitchFamily="34" charset="0"/>
              </a:rPr>
              <a:t>articole textile”</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3 grupe de curs specializare „Stivuitorist” </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4 grupe de curs calificare „</a:t>
            </a:r>
            <a:r>
              <a:rPr lang="ro-RO" sz="1400" dirty="0" smtClean="0">
                <a:latin typeface="Book Antiqua" panose="02040602050305030304" pitchFamily="18" charset="0"/>
                <a:ea typeface="Calibri" panose="020F0502020204030204" pitchFamily="34" charset="0"/>
                <a:cs typeface="Arial" panose="020B0604020202020204" pitchFamily="34" charset="0"/>
              </a:rPr>
              <a:t>Lucrător </a:t>
            </a:r>
            <a:r>
              <a:rPr lang="ro-RO" sz="1400" dirty="0">
                <a:latin typeface="Book Antiqua" panose="02040602050305030304" pitchFamily="18" charset="0"/>
                <a:ea typeface="Calibri" panose="020F0502020204030204" pitchFamily="34" charset="0"/>
                <a:cs typeface="Arial" panose="020B0604020202020204" pitchFamily="34" charset="0"/>
              </a:rPr>
              <a:t>comercial”</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1 grupă de curs </a:t>
            </a:r>
            <a:r>
              <a:rPr lang="ro-RO" sz="1400" dirty="0" smtClean="0">
                <a:latin typeface="Book Antiqua" panose="02040602050305030304" pitchFamily="18" charset="0"/>
                <a:ea typeface="Calibri" panose="020F0502020204030204" pitchFamily="34" charset="0"/>
                <a:cs typeface="Arial" panose="020B0604020202020204" pitchFamily="34" charset="0"/>
              </a:rPr>
              <a:t>inițiere </a:t>
            </a:r>
            <a:r>
              <a:rPr lang="ro-RO" sz="1400" dirty="0">
                <a:latin typeface="Book Antiqua" panose="02040602050305030304" pitchFamily="18" charset="0"/>
                <a:ea typeface="Calibri" panose="020F0502020204030204" pitchFamily="34" charset="0"/>
                <a:cs typeface="Arial" panose="020B0604020202020204" pitchFamily="34" charset="0"/>
              </a:rPr>
              <a:t>„</a:t>
            </a:r>
            <a:r>
              <a:rPr lang="ro-RO" sz="1400" dirty="0" smtClean="0">
                <a:latin typeface="Book Antiqua" panose="02040602050305030304" pitchFamily="18" charset="0"/>
                <a:ea typeface="Calibri" panose="020F0502020204030204" pitchFamily="34" charset="0"/>
                <a:cs typeface="Arial" panose="020B0604020202020204" pitchFamily="34" charset="0"/>
              </a:rPr>
              <a:t>Ospătar</a:t>
            </a:r>
            <a:r>
              <a:rPr lang="ro-RO" sz="1400" dirty="0">
                <a:latin typeface="Book Antiqua" panose="02040602050305030304" pitchFamily="18" charset="0"/>
                <a:ea typeface="Calibri" panose="020F0502020204030204" pitchFamily="34" charset="0"/>
                <a:cs typeface="Arial" panose="020B0604020202020204" pitchFamily="34" charset="0"/>
              </a:rPr>
              <a:t>”</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 1 grupă de curs </a:t>
            </a:r>
            <a:r>
              <a:rPr lang="ro-RO" sz="1400" dirty="0" smtClean="0">
                <a:latin typeface="Book Antiqua" panose="02040602050305030304" pitchFamily="18" charset="0"/>
                <a:ea typeface="Calibri" panose="020F0502020204030204" pitchFamily="34" charset="0"/>
                <a:cs typeface="Arial" panose="020B0604020202020204" pitchFamily="34" charset="0"/>
              </a:rPr>
              <a:t>inițiere </a:t>
            </a:r>
            <a:r>
              <a:rPr lang="ro-RO" sz="1400" dirty="0">
                <a:latin typeface="Book Antiqua" panose="02040602050305030304" pitchFamily="18" charset="0"/>
                <a:ea typeface="Calibri" panose="020F0502020204030204" pitchFamily="34" charset="0"/>
                <a:cs typeface="Arial" panose="020B0604020202020204" pitchFamily="34" charset="0"/>
              </a:rPr>
              <a:t>„</a:t>
            </a:r>
            <a:r>
              <a:rPr lang="ro-RO" sz="1400" dirty="0" smtClean="0">
                <a:latin typeface="Book Antiqua" panose="02040602050305030304" pitchFamily="18" charset="0"/>
                <a:ea typeface="Calibri" panose="020F0502020204030204" pitchFamily="34" charset="0"/>
                <a:cs typeface="Arial" panose="020B0604020202020204" pitchFamily="34" charset="0"/>
              </a:rPr>
              <a:t>Bucătar</a:t>
            </a:r>
            <a:r>
              <a:rPr lang="ro-RO" sz="1400" dirty="0">
                <a:latin typeface="Book Antiqua" panose="02040602050305030304" pitchFamily="18" charset="0"/>
                <a:ea typeface="Calibri" panose="020F0502020204030204" pitchFamily="34" charset="0"/>
                <a:cs typeface="Arial" panose="020B0604020202020204" pitchFamily="34" charset="0"/>
              </a:rPr>
              <a:t>”</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3 grupe de curs „Operator introducere, validare şi prelucrare date” </a:t>
            </a:r>
          </a:p>
          <a:p>
            <a:pPr marL="0" indent="0" algn="ctr">
              <a:buNone/>
            </a:pPr>
            <a:endParaRPr lang="pt-BR" sz="1800" b="1" dirty="0">
              <a:effectLst/>
              <a:latin typeface="Book Antiqua" panose="02040602050305030304" pitchFamily="18" charset="0"/>
              <a:ea typeface="Calibri" panose="020F050202020403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0969CEED-E9A3-BA1E-CE38-88D35B05BFF9}"/>
              </a:ext>
            </a:extLst>
          </p:cNvPr>
          <p:cNvPicPr>
            <a:picLocks noChangeAspect="1"/>
          </p:cNvPicPr>
          <p:nvPr/>
        </p:nvPicPr>
        <p:blipFill>
          <a:blip r:embed="rId2"/>
          <a:stretch>
            <a:fillRect/>
          </a:stretch>
        </p:blipFill>
        <p:spPr>
          <a:xfrm>
            <a:off x="1835696" y="538305"/>
            <a:ext cx="5767316" cy="682811"/>
          </a:xfrm>
          <a:prstGeom prst="rect">
            <a:avLst/>
          </a:prstGeom>
        </p:spPr>
      </p:pic>
      <p:pic>
        <p:nvPicPr>
          <p:cNvPr id="5" name="Picture 4">
            <a:extLst>
              <a:ext uri="{FF2B5EF4-FFF2-40B4-BE49-F238E27FC236}">
                <a16:creationId xmlns:a16="http://schemas.microsoft.com/office/drawing/2014/main" id="{39C446A4-1D12-82ED-387C-F20E5F19AAF8}"/>
              </a:ext>
            </a:extLst>
          </p:cNvPr>
          <p:cNvPicPr>
            <a:picLocks noChangeAspect="1"/>
          </p:cNvPicPr>
          <p:nvPr/>
        </p:nvPicPr>
        <p:blipFill>
          <a:blip r:embed="rId3"/>
          <a:stretch>
            <a:fillRect/>
          </a:stretch>
        </p:blipFill>
        <p:spPr>
          <a:xfrm>
            <a:off x="1549159" y="5211643"/>
            <a:ext cx="6340390" cy="1371719"/>
          </a:xfrm>
          <a:prstGeom prst="rect">
            <a:avLst/>
          </a:prstGeom>
        </p:spPr>
      </p:pic>
    </p:spTree>
    <p:extLst>
      <p:ext uri="{BB962C8B-B14F-4D97-AF65-F5344CB8AC3E}">
        <p14:creationId xmlns:p14="http://schemas.microsoft.com/office/powerpoint/2010/main" val="1010051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5C544A-8AE0-3913-352F-C8355A3028C6}"/>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AF43E6CE-9F0C-34CF-F03C-C1DD096BB8BE}"/>
              </a:ext>
            </a:extLst>
          </p:cNvPr>
          <p:cNvSpPr>
            <a:spLocks noGrp="1"/>
          </p:cNvSpPr>
          <p:nvPr>
            <p:ph type="title"/>
          </p:nvPr>
        </p:nvSpPr>
        <p:spPr>
          <a:xfrm>
            <a:off x="457200" y="274638"/>
            <a:ext cx="8229600" cy="1210146"/>
          </a:xfrm>
        </p:spPr>
        <p:txBody>
          <a:bodyPr>
            <a:normAutofit/>
          </a:bodyPr>
          <a:lstStyle/>
          <a:p>
            <a:r>
              <a:rPr lang="ro-RO" sz="2400" b="1" i="1" dirty="0">
                <a:latin typeface="Book Antiqua" panose="02040602050305030304" pitchFamily="18" charset="0"/>
              </a:rPr>
              <a:t/>
            </a:r>
            <a:br>
              <a:rPr lang="ro-RO" sz="2400" b="1" i="1" dirty="0">
                <a:latin typeface="Book Antiqua" panose="02040602050305030304" pitchFamily="18" charset="0"/>
              </a:rPr>
            </a:br>
            <a:endParaRPr lang="en-GB" sz="2400" b="1" i="1"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67B673C6-CEB0-AB56-A663-83E1D7423C51}"/>
              </a:ext>
            </a:extLst>
          </p:cNvPr>
          <p:cNvSpPr>
            <a:spLocks noGrp="1"/>
          </p:cNvSpPr>
          <p:nvPr>
            <p:ph idx="1"/>
          </p:nvPr>
        </p:nvSpPr>
        <p:spPr>
          <a:xfrm>
            <a:off x="822959" y="1845734"/>
            <a:ext cx="7543801" cy="2807402"/>
          </a:xfrm>
        </p:spPr>
        <p:txBody>
          <a:bodyPr>
            <a:normAutofit/>
          </a:bodyPr>
          <a:lstStyle/>
          <a:p>
            <a:pPr marL="0" indent="0" algn="ctr">
              <a:buNone/>
            </a:pPr>
            <a:endParaRPr lang="ro-RO" sz="1400" b="1" dirty="0">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lang="ro-RO" sz="1500" b="1" dirty="0">
                <a:latin typeface="Book Antiqua" panose="02040602050305030304" pitchFamily="18" charset="0"/>
                <a:ea typeface="Calibri" panose="020F0502020204030204" pitchFamily="34" charset="0"/>
                <a:cs typeface="Arial" panose="020B0604020202020204" pitchFamily="34" charset="0"/>
              </a:rPr>
              <a:t>Rezultate A2 Organizarea și derularea de programe de formare profesională pentru persoanele din grupul țintă: </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278 persoane din grupul țintă participă la programele de formare profesională</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223 persoane din grupul țintă sunt certificate la finalizarea programelor de formare</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1 modul integrat în designul programelor de formare cu titlul </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„Principii orizontale și teme secundare promovate în cadrul programelor de formare profesională”</a:t>
            </a:r>
          </a:p>
          <a:p>
            <a:pPr marL="0" indent="0" algn="ctr">
              <a:buNone/>
            </a:pPr>
            <a:endParaRPr lang="pt-BR" sz="1800" b="1" dirty="0">
              <a:effectLst/>
              <a:latin typeface="Book Antiqua" panose="02040602050305030304" pitchFamily="18" charset="0"/>
              <a:ea typeface="Calibri" panose="020F050202020403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B4E6B71B-E62C-A6D4-0EE7-C3CFBD8635A4}"/>
              </a:ext>
            </a:extLst>
          </p:cNvPr>
          <p:cNvPicPr>
            <a:picLocks noChangeAspect="1"/>
          </p:cNvPicPr>
          <p:nvPr/>
        </p:nvPicPr>
        <p:blipFill>
          <a:blip r:embed="rId2"/>
          <a:stretch>
            <a:fillRect/>
          </a:stretch>
        </p:blipFill>
        <p:spPr>
          <a:xfrm>
            <a:off x="1835696" y="538305"/>
            <a:ext cx="5767316" cy="682811"/>
          </a:xfrm>
          <a:prstGeom prst="rect">
            <a:avLst/>
          </a:prstGeom>
        </p:spPr>
      </p:pic>
      <p:pic>
        <p:nvPicPr>
          <p:cNvPr id="5" name="Picture 4">
            <a:extLst>
              <a:ext uri="{FF2B5EF4-FFF2-40B4-BE49-F238E27FC236}">
                <a16:creationId xmlns:a16="http://schemas.microsoft.com/office/drawing/2014/main" id="{0EE198FC-F206-B609-31CA-3B927CC3ECDF}"/>
              </a:ext>
            </a:extLst>
          </p:cNvPr>
          <p:cNvPicPr>
            <a:picLocks noChangeAspect="1"/>
          </p:cNvPicPr>
          <p:nvPr/>
        </p:nvPicPr>
        <p:blipFill>
          <a:blip r:embed="rId3"/>
          <a:stretch>
            <a:fillRect/>
          </a:stretch>
        </p:blipFill>
        <p:spPr>
          <a:xfrm>
            <a:off x="1549159" y="5211643"/>
            <a:ext cx="6340390" cy="1371719"/>
          </a:xfrm>
          <a:prstGeom prst="rect">
            <a:avLst/>
          </a:prstGeom>
        </p:spPr>
      </p:pic>
    </p:spTree>
    <p:extLst>
      <p:ext uri="{BB962C8B-B14F-4D97-AF65-F5344CB8AC3E}">
        <p14:creationId xmlns:p14="http://schemas.microsoft.com/office/powerpoint/2010/main" val="285230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FFEBA1-90E4-9C30-BB68-E7ED7A1148C2}"/>
              </a:ext>
            </a:extLst>
          </p:cNvPr>
          <p:cNvSpPr>
            <a:spLocks noGrp="1"/>
          </p:cNvSpPr>
          <p:nvPr>
            <p:ph type="title"/>
          </p:nvPr>
        </p:nvSpPr>
        <p:spPr>
          <a:xfrm>
            <a:off x="457200" y="274638"/>
            <a:ext cx="8229600" cy="1210146"/>
          </a:xfrm>
        </p:spPr>
        <p:txBody>
          <a:bodyPr>
            <a:normAutofit/>
          </a:bodyPr>
          <a:lstStyle/>
          <a:p>
            <a:r>
              <a:rPr lang="ro-RO" sz="2400" b="1" i="1" dirty="0">
                <a:latin typeface="Book Antiqua" panose="02040602050305030304" pitchFamily="18" charset="0"/>
              </a:rPr>
              <a:t/>
            </a:r>
            <a:br>
              <a:rPr lang="ro-RO" sz="2400" b="1" i="1" dirty="0">
                <a:latin typeface="Book Antiqua" panose="02040602050305030304" pitchFamily="18" charset="0"/>
              </a:rPr>
            </a:br>
            <a:endParaRPr lang="en-GB" sz="2400" b="1" i="1"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5BDC2E1B-5172-25D4-79C8-E579A0CA56A2}"/>
              </a:ext>
            </a:extLst>
          </p:cNvPr>
          <p:cNvSpPr>
            <a:spLocks noGrp="1"/>
          </p:cNvSpPr>
          <p:nvPr>
            <p:ph idx="1"/>
          </p:nvPr>
        </p:nvSpPr>
        <p:spPr>
          <a:xfrm>
            <a:off x="822959" y="1845734"/>
            <a:ext cx="7543801" cy="3455474"/>
          </a:xfrm>
        </p:spPr>
        <p:txBody>
          <a:bodyPr>
            <a:normAutofit lnSpcReduction="10000"/>
          </a:bodyPr>
          <a:lstStyle/>
          <a:p>
            <a:pPr marL="0" indent="0" algn="ctr">
              <a:buNone/>
            </a:pPr>
            <a:r>
              <a:rPr lang="ro-RO" sz="1500" b="1" dirty="0">
                <a:latin typeface="Book Antiqua" panose="02040602050305030304" pitchFamily="18" charset="0"/>
                <a:ea typeface="Calibri" panose="020F0502020204030204" pitchFamily="34" charset="0"/>
                <a:cs typeface="Arial" panose="020B0604020202020204" pitchFamily="34" charset="0"/>
              </a:rPr>
              <a:t>Rezultate A3.1 Managementul general al proiectului</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1 Metodologie de management general al proiectului</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1 Metodologie de monitorizare a proiectului</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1 Plan de implementare</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cel </a:t>
            </a:r>
            <a:r>
              <a:rPr lang="ro-RO" sz="1400" dirty="0" smtClean="0">
                <a:latin typeface="Book Antiqua" panose="02040602050305030304" pitchFamily="18" charset="0"/>
                <a:ea typeface="Calibri" panose="020F0502020204030204" pitchFamily="34" charset="0"/>
                <a:cs typeface="Arial" panose="020B0604020202020204" pitchFamily="34" charset="0"/>
              </a:rPr>
              <a:t>puțin </a:t>
            </a:r>
            <a:r>
              <a:rPr lang="ro-RO" sz="1400" dirty="0">
                <a:latin typeface="Book Antiqua" panose="02040602050305030304" pitchFamily="18" charset="0"/>
                <a:ea typeface="Calibri" panose="020F0502020204030204" pitchFamily="34" charset="0"/>
                <a:cs typeface="Arial" panose="020B0604020202020204" pitchFamily="34" charset="0"/>
              </a:rPr>
              <a:t>6 rapoarte management/activități realizate </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cereri de </a:t>
            </a:r>
            <a:r>
              <a:rPr lang="ro-RO" sz="1400" dirty="0" smtClean="0">
                <a:latin typeface="Book Antiqua" panose="02040602050305030304" pitchFamily="18" charset="0"/>
                <a:ea typeface="Calibri" panose="020F0502020204030204" pitchFamily="34" charset="0"/>
                <a:cs typeface="Arial" panose="020B0604020202020204" pitchFamily="34" charset="0"/>
              </a:rPr>
              <a:t>plată/</a:t>
            </a:r>
            <a:r>
              <a:rPr lang="ro-RO" sz="1400" dirty="0" err="1" smtClean="0">
                <a:latin typeface="Book Antiqua" panose="02040602050305030304" pitchFamily="18" charset="0"/>
                <a:ea typeface="Calibri" panose="020F0502020204030204" pitchFamily="34" charset="0"/>
                <a:cs typeface="Arial" panose="020B0604020202020204" pitchFamily="34" charset="0"/>
              </a:rPr>
              <a:t>rambursare+raportări</a:t>
            </a:r>
            <a:r>
              <a:rPr lang="ro-RO" sz="1400" dirty="0" smtClean="0">
                <a:latin typeface="Book Antiqua" panose="02040602050305030304" pitchFamily="18" charset="0"/>
                <a:ea typeface="Calibri" panose="020F0502020204030204" pitchFamily="34" charset="0"/>
                <a:cs typeface="Arial" panose="020B0604020202020204" pitchFamily="34" charset="0"/>
              </a:rPr>
              <a:t> </a:t>
            </a:r>
            <a:r>
              <a:rPr lang="ro-RO" sz="1400" dirty="0">
                <a:latin typeface="Book Antiqua" panose="02040602050305030304" pitchFamily="18" charset="0"/>
                <a:ea typeface="Calibri" panose="020F0502020204030204" pitchFamily="34" charset="0"/>
                <a:cs typeface="Arial" panose="020B0604020202020204" pitchFamily="34" charset="0"/>
              </a:rPr>
              <a:t>tehnico-financiare</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1 plan de management </a:t>
            </a:r>
            <a:r>
              <a:rPr lang="ro-RO" sz="1400" dirty="0" smtClean="0">
                <a:latin typeface="Book Antiqua" panose="02040602050305030304" pitchFamily="18" charset="0"/>
                <a:ea typeface="Calibri" panose="020F0502020204030204" pitchFamily="34" charset="0"/>
                <a:cs typeface="Arial" panose="020B0604020202020204" pitchFamily="34" charset="0"/>
              </a:rPr>
              <a:t>financiar/procedură </a:t>
            </a:r>
            <a:r>
              <a:rPr lang="ro-RO" sz="1400" dirty="0">
                <a:latin typeface="Book Antiqua" panose="02040602050305030304" pitchFamily="18" charset="0"/>
                <a:ea typeface="Calibri" panose="020F0502020204030204" pitchFamily="34" charset="0"/>
                <a:cs typeface="Arial" panose="020B0604020202020204" pitchFamily="34" charset="0"/>
              </a:rPr>
              <a:t>de management financiar</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1 plan de achiziții ale </a:t>
            </a:r>
            <a:r>
              <a:rPr lang="ro-RO" sz="1400" dirty="0" smtClean="0">
                <a:latin typeface="Book Antiqua" panose="02040602050305030304" pitchFamily="18" charset="0"/>
                <a:ea typeface="Calibri" panose="020F0502020204030204" pitchFamily="34" charset="0"/>
                <a:cs typeface="Arial" panose="020B0604020202020204" pitchFamily="34" charset="0"/>
              </a:rPr>
              <a:t>proiectului/procedură </a:t>
            </a:r>
            <a:r>
              <a:rPr lang="ro-RO" sz="1400" dirty="0">
                <a:latin typeface="Book Antiqua" panose="02040602050305030304" pitchFamily="18" charset="0"/>
                <a:ea typeface="Calibri" panose="020F0502020204030204" pitchFamily="34" charset="0"/>
                <a:cs typeface="Arial" panose="020B0604020202020204" pitchFamily="34" charset="0"/>
              </a:rPr>
              <a:t>de achiziții</a:t>
            </a:r>
          </a:p>
          <a:p>
            <a:pPr marL="0" indent="0" algn="ctr">
              <a:buNone/>
            </a:pPr>
            <a:r>
              <a:rPr lang="ro-RO" sz="1400" dirty="0">
                <a:latin typeface="Book Antiqua" panose="02040602050305030304" pitchFamily="18" charset="0"/>
                <a:ea typeface="Calibri" panose="020F0502020204030204" pitchFamily="34" charset="0"/>
                <a:cs typeface="Arial" panose="020B0604020202020204" pitchFamily="34" charset="0"/>
              </a:rPr>
              <a:t>• 1 Ghid de conduită privind respectarea egalității de șanse și tratament între femei și bărbați și integrarea perspectivei de gen</a:t>
            </a:r>
          </a:p>
          <a:p>
            <a:pPr marL="0" indent="0" algn="ctr">
              <a:buNone/>
            </a:pPr>
            <a:endParaRPr lang="ro-RO" sz="1400" b="1" dirty="0">
              <a:latin typeface="Book Antiqua" panose="02040602050305030304" pitchFamily="18" charset="0"/>
              <a:ea typeface="Calibri" panose="020F0502020204030204" pitchFamily="34" charset="0"/>
              <a:cs typeface="Arial" panose="020B0604020202020204" pitchFamily="34" charset="0"/>
            </a:endParaRPr>
          </a:p>
          <a:p>
            <a:pPr marL="0" indent="0" algn="ctr">
              <a:buNone/>
            </a:pPr>
            <a:endParaRPr lang="ro-RO" sz="1800" b="1" dirty="0">
              <a:latin typeface="Book Antiqua" panose="02040602050305030304" pitchFamily="18" charset="0"/>
              <a:ea typeface="Calibri" panose="020F0502020204030204" pitchFamily="34" charset="0"/>
              <a:cs typeface="Arial" panose="020B0604020202020204" pitchFamily="34" charset="0"/>
            </a:endParaRPr>
          </a:p>
          <a:p>
            <a:pPr marL="0" indent="0" algn="ctr">
              <a:buNone/>
            </a:pPr>
            <a:endParaRPr lang="ro-RO" sz="1800" b="1" dirty="0">
              <a:latin typeface="Book Antiqua" panose="02040602050305030304" pitchFamily="18" charset="0"/>
              <a:ea typeface="Calibri" panose="020F050202020403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0969CEED-E9A3-BA1E-CE38-88D35B05BFF9}"/>
              </a:ext>
            </a:extLst>
          </p:cNvPr>
          <p:cNvPicPr>
            <a:picLocks noChangeAspect="1"/>
          </p:cNvPicPr>
          <p:nvPr/>
        </p:nvPicPr>
        <p:blipFill>
          <a:blip r:embed="rId2"/>
          <a:stretch>
            <a:fillRect/>
          </a:stretch>
        </p:blipFill>
        <p:spPr>
          <a:xfrm>
            <a:off x="1835696" y="944088"/>
            <a:ext cx="5767316" cy="682811"/>
          </a:xfrm>
          <a:prstGeom prst="rect">
            <a:avLst/>
          </a:prstGeom>
        </p:spPr>
      </p:pic>
      <p:pic>
        <p:nvPicPr>
          <p:cNvPr id="5" name="Picture 4">
            <a:extLst>
              <a:ext uri="{FF2B5EF4-FFF2-40B4-BE49-F238E27FC236}">
                <a16:creationId xmlns:a16="http://schemas.microsoft.com/office/drawing/2014/main" id="{C5A7873C-D4FD-21D9-EB8A-B4FE7C459B73}"/>
              </a:ext>
            </a:extLst>
          </p:cNvPr>
          <p:cNvPicPr>
            <a:picLocks noChangeAspect="1"/>
          </p:cNvPicPr>
          <p:nvPr/>
        </p:nvPicPr>
        <p:blipFill>
          <a:blip r:embed="rId3"/>
          <a:stretch>
            <a:fillRect/>
          </a:stretch>
        </p:blipFill>
        <p:spPr>
          <a:xfrm>
            <a:off x="1549159" y="5177217"/>
            <a:ext cx="6340390" cy="1371719"/>
          </a:xfrm>
          <a:prstGeom prst="rect">
            <a:avLst/>
          </a:prstGeom>
        </p:spPr>
      </p:pic>
    </p:spTree>
    <p:extLst>
      <p:ext uri="{BB962C8B-B14F-4D97-AF65-F5344CB8AC3E}">
        <p14:creationId xmlns:p14="http://schemas.microsoft.com/office/powerpoint/2010/main" val="1774224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FFEBA1-90E4-9C30-BB68-E7ED7A1148C2}"/>
              </a:ext>
            </a:extLst>
          </p:cNvPr>
          <p:cNvSpPr>
            <a:spLocks noGrp="1"/>
          </p:cNvSpPr>
          <p:nvPr>
            <p:ph type="title"/>
          </p:nvPr>
        </p:nvSpPr>
        <p:spPr>
          <a:xfrm>
            <a:off x="457200" y="274638"/>
            <a:ext cx="8229600" cy="1210146"/>
          </a:xfrm>
        </p:spPr>
        <p:txBody>
          <a:bodyPr>
            <a:normAutofit/>
          </a:bodyPr>
          <a:lstStyle/>
          <a:p>
            <a:r>
              <a:rPr lang="ro-RO" sz="2400" b="1" i="1" dirty="0">
                <a:latin typeface="Book Antiqua" panose="02040602050305030304" pitchFamily="18" charset="0"/>
              </a:rPr>
              <a:t/>
            </a:r>
            <a:br>
              <a:rPr lang="ro-RO" sz="2400" b="1" i="1" dirty="0">
                <a:latin typeface="Book Antiqua" panose="02040602050305030304" pitchFamily="18" charset="0"/>
              </a:rPr>
            </a:br>
            <a:endParaRPr lang="en-GB" sz="2400" b="1" i="1"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5BDC2E1B-5172-25D4-79C8-E579A0CA56A2}"/>
              </a:ext>
            </a:extLst>
          </p:cNvPr>
          <p:cNvSpPr>
            <a:spLocks noGrp="1"/>
          </p:cNvSpPr>
          <p:nvPr>
            <p:ph idx="1"/>
          </p:nvPr>
        </p:nvSpPr>
        <p:spPr>
          <a:xfrm>
            <a:off x="822959" y="1845734"/>
            <a:ext cx="7543801" cy="2231338"/>
          </a:xfrm>
        </p:spPr>
        <p:txBody>
          <a:bodyPr>
            <a:normAutofit/>
          </a:bodyPr>
          <a:lstStyle/>
          <a:p>
            <a:pPr marL="0" indent="0" algn="ctr">
              <a:buNone/>
            </a:pPr>
            <a:endParaRPr lang="ro-RO" sz="1400" b="1"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lang="ro-RO" sz="1500" b="1" dirty="0">
                <a:effectLst/>
                <a:latin typeface="Book Antiqua" panose="02040602050305030304" pitchFamily="18" charset="0"/>
                <a:ea typeface="Calibri" panose="020F0502020204030204" pitchFamily="34" charset="0"/>
                <a:cs typeface="Arial" panose="020B0604020202020204" pitchFamily="34" charset="0"/>
              </a:rPr>
              <a:t>Rezultate A3.2 Decontarea cheltuielilor indirecte</a:t>
            </a:r>
          </a:p>
          <a:p>
            <a:pPr marL="0" indent="0" algn="ctr">
              <a:buNone/>
            </a:pPr>
            <a:endParaRPr lang="ro-RO" sz="1400" b="1"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lang="ro-RO" sz="1400" dirty="0">
                <a:effectLst/>
                <a:latin typeface="Book Antiqua" panose="02040602050305030304" pitchFamily="18" charset="0"/>
                <a:ea typeface="Calibri" panose="020F0502020204030204" pitchFamily="34" charset="0"/>
                <a:cs typeface="Arial" panose="020B0604020202020204" pitchFamily="34" charset="0"/>
              </a:rPr>
              <a:t>• cheltuieli indirecte calculate pe </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bază </a:t>
            </a:r>
            <a:r>
              <a:rPr lang="ro-RO" sz="1400" dirty="0">
                <a:effectLst/>
                <a:latin typeface="Book Antiqua" panose="02040602050305030304" pitchFamily="18" charset="0"/>
                <a:ea typeface="Calibri" panose="020F0502020204030204" pitchFamily="34" charset="0"/>
                <a:cs typeface="Arial" panose="020B0604020202020204" pitchFamily="34" charset="0"/>
              </a:rPr>
              <a:t>de </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rată </a:t>
            </a:r>
            <a:r>
              <a:rPr lang="ro-RO" sz="1400" dirty="0">
                <a:effectLst/>
                <a:latin typeface="Book Antiqua" panose="02040602050305030304" pitchFamily="18" charset="0"/>
                <a:ea typeface="Calibri" panose="020F0502020204030204" pitchFamily="34" charset="0"/>
                <a:cs typeface="Arial" panose="020B0604020202020204" pitchFamily="34" charset="0"/>
              </a:rPr>
              <a:t>forfetară în procent de 15% din cheltuielile directe cu personalul, ale Solicitantului realizate și conforme</a:t>
            </a:r>
          </a:p>
          <a:p>
            <a:pPr marL="0" indent="0" algn="ctr">
              <a:buNone/>
            </a:pPr>
            <a:r>
              <a:rPr lang="ro-RO" sz="1400" dirty="0">
                <a:effectLst/>
                <a:latin typeface="Book Antiqua" panose="02040602050305030304" pitchFamily="18" charset="0"/>
                <a:ea typeface="Calibri" panose="020F0502020204030204" pitchFamily="34" charset="0"/>
                <a:cs typeface="Arial" panose="020B0604020202020204" pitchFamily="34" charset="0"/>
              </a:rPr>
              <a:t>• cheltuieli indirecte calculate pe </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bază </a:t>
            </a:r>
            <a:r>
              <a:rPr lang="ro-RO" sz="1400" dirty="0">
                <a:effectLst/>
                <a:latin typeface="Book Antiqua" panose="02040602050305030304" pitchFamily="18" charset="0"/>
                <a:ea typeface="Calibri" panose="020F0502020204030204" pitchFamily="34" charset="0"/>
                <a:cs typeface="Arial" panose="020B0604020202020204" pitchFamily="34" charset="0"/>
              </a:rPr>
              <a:t>de </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rată </a:t>
            </a:r>
            <a:r>
              <a:rPr lang="ro-RO" sz="1400" dirty="0">
                <a:effectLst/>
                <a:latin typeface="Book Antiqua" panose="02040602050305030304" pitchFamily="18" charset="0"/>
                <a:ea typeface="Calibri" panose="020F0502020204030204" pitchFamily="34" charset="0"/>
                <a:cs typeface="Arial" panose="020B0604020202020204" pitchFamily="34" charset="0"/>
              </a:rPr>
              <a:t>forfetară </a:t>
            </a:r>
            <a:r>
              <a:rPr lang="ro-RO" sz="1400" dirty="0" err="1" smtClean="0">
                <a:effectLst/>
                <a:latin typeface="Book Antiqua" panose="02040602050305030304" pitchFamily="18" charset="0"/>
                <a:ea typeface="Calibri" panose="020F0502020204030204" pitchFamily="34" charset="0"/>
                <a:cs typeface="Arial" panose="020B0604020202020204" pitchFamily="34" charset="0"/>
              </a:rPr>
              <a:t>ăn</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 </a:t>
            </a:r>
            <a:r>
              <a:rPr lang="ro-RO" sz="1400" dirty="0">
                <a:effectLst/>
                <a:latin typeface="Book Antiqua" panose="02040602050305030304" pitchFamily="18" charset="0"/>
                <a:ea typeface="Calibri" panose="020F0502020204030204" pitchFamily="34" charset="0"/>
                <a:cs typeface="Arial" panose="020B0604020202020204" pitchFamily="34" charset="0"/>
              </a:rPr>
              <a:t>procent de 15% din cheltuielile directe cu personalul, ale Partenerului realizate și conforme</a:t>
            </a:r>
          </a:p>
          <a:p>
            <a:pPr marL="0" indent="0" algn="ctr">
              <a:buNone/>
            </a:pPr>
            <a:endParaRPr lang="ro-RO" sz="1800" b="1"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endParaRPr lang="ro-RO" sz="1800" b="1" dirty="0">
              <a:effectLst/>
              <a:latin typeface="Book Antiqua" panose="02040602050305030304" pitchFamily="18" charset="0"/>
              <a:ea typeface="Calibri" panose="020F050202020403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0969CEED-E9A3-BA1E-CE38-88D35B05BFF9}"/>
              </a:ext>
            </a:extLst>
          </p:cNvPr>
          <p:cNvPicPr>
            <a:picLocks noChangeAspect="1"/>
          </p:cNvPicPr>
          <p:nvPr/>
        </p:nvPicPr>
        <p:blipFill>
          <a:blip r:embed="rId2"/>
          <a:stretch>
            <a:fillRect/>
          </a:stretch>
        </p:blipFill>
        <p:spPr>
          <a:xfrm>
            <a:off x="1907704" y="1052736"/>
            <a:ext cx="5767316" cy="682811"/>
          </a:xfrm>
          <a:prstGeom prst="rect">
            <a:avLst/>
          </a:prstGeom>
        </p:spPr>
      </p:pic>
      <p:pic>
        <p:nvPicPr>
          <p:cNvPr id="5" name="Picture 4">
            <a:extLst>
              <a:ext uri="{FF2B5EF4-FFF2-40B4-BE49-F238E27FC236}">
                <a16:creationId xmlns:a16="http://schemas.microsoft.com/office/drawing/2014/main" id="{F7647CF5-77DB-8ED3-B895-8789B0744A59}"/>
              </a:ext>
            </a:extLst>
          </p:cNvPr>
          <p:cNvPicPr>
            <a:picLocks noChangeAspect="1"/>
          </p:cNvPicPr>
          <p:nvPr/>
        </p:nvPicPr>
        <p:blipFill>
          <a:blip r:embed="rId3"/>
          <a:stretch>
            <a:fillRect/>
          </a:stretch>
        </p:blipFill>
        <p:spPr>
          <a:xfrm>
            <a:off x="1547664" y="5013176"/>
            <a:ext cx="6340390" cy="1371719"/>
          </a:xfrm>
          <a:prstGeom prst="rect">
            <a:avLst/>
          </a:prstGeom>
        </p:spPr>
      </p:pic>
    </p:spTree>
    <p:extLst>
      <p:ext uri="{BB962C8B-B14F-4D97-AF65-F5344CB8AC3E}">
        <p14:creationId xmlns:p14="http://schemas.microsoft.com/office/powerpoint/2010/main" val="1736059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FFEBA1-90E4-9C30-BB68-E7ED7A1148C2}"/>
              </a:ext>
            </a:extLst>
          </p:cNvPr>
          <p:cNvSpPr>
            <a:spLocks noGrp="1"/>
          </p:cNvSpPr>
          <p:nvPr>
            <p:ph type="title"/>
          </p:nvPr>
        </p:nvSpPr>
        <p:spPr>
          <a:xfrm>
            <a:off x="457200" y="274638"/>
            <a:ext cx="8229600" cy="1210146"/>
          </a:xfrm>
        </p:spPr>
        <p:txBody>
          <a:bodyPr>
            <a:normAutofit/>
          </a:bodyPr>
          <a:lstStyle/>
          <a:p>
            <a:r>
              <a:rPr lang="ro-RO" sz="2400" b="1" i="1" dirty="0">
                <a:latin typeface="Book Antiqua" panose="02040602050305030304" pitchFamily="18" charset="0"/>
              </a:rPr>
              <a:t/>
            </a:r>
            <a:br>
              <a:rPr lang="ro-RO" sz="2400" b="1" i="1" dirty="0">
                <a:latin typeface="Book Antiqua" panose="02040602050305030304" pitchFamily="18" charset="0"/>
              </a:rPr>
            </a:br>
            <a:endParaRPr lang="en-GB" sz="2400" b="1" i="1"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5BDC2E1B-5172-25D4-79C8-E579A0CA56A2}"/>
              </a:ext>
            </a:extLst>
          </p:cNvPr>
          <p:cNvSpPr>
            <a:spLocks noGrp="1"/>
          </p:cNvSpPr>
          <p:nvPr>
            <p:ph idx="1"/>
          </p:nvPr>
        </p:nvSpPr>
        <p:spPr>
          <a:xfrm>
            <a:off x="822959" y="1845734"/>
            <a:ext cx="7543801" cy="3599490"/>
          </a:xfrm>
        </p:spPr>
        <p:txBody>
          <a:bodyPr>
            <a:normAutofit/>
          </a:bodyPr>
          <a:lstStyle/>
          <a:p>
            <a:pPr marL="0" indent="0" algn="ctr">
              <a:buNone/>
            </a:pPr>
            <a:endParaRPr lang="ro-RO" sz="1600" b="1"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lang="ro-RO" sz="1500" b="1" dirty="0">
                <a:effectLst/>
                <a:latin typeface="Book Antiqua" panose="02040602050305030304" pitchFamily="18" charset="0"/>
                <a:ea typeface="Calibri" panose="020F0502020204030204" pitchFamily="34" charset="0"/>
                <a:cs typeface="Arial" panose="020B0604020202020204" pitchFamily="34" charset="0"/>
              </a:rPr>
              <a:t>Rezultate A3.3 Informare și publicitate proiect: </a:t>
            </a:r>
          </a:p>
          <a:p>
            <a:pPr marL="0" indent="0" algn="ctr">
              <a:buNone/>
            </a:pPr>
            <a:r>
              <a:rPr lang="ro-RO" sz="1400" dirty="0">
                <a:effectLst/>
                <a:latin typeface="Book Antiqua" panose="02040602050305030304" pitchFamily="18" charset="0"/>
                <a:ea typeface="Calibri" panose="020F0502020204030204" pitchFamily="34" charset="0"/>
                <a:cs typeface="Arial" panose="020B0604020202020204" pitchFamily="34" charset="0"/>
              </a:rPr>
              <a:t>• planul de informare și publicitate a proiectului și materiale publicitate: un afiș cu informații despre proiect, </a:t>
            </a:r>
            <a:r>
              <a:rPr lang="ro-RO" sz="1400" dirty="0" err="1" smtClean="0">
                <a:effectLst/>
                <a:latin typeface="Book Antiqua" panose="02040602050305030304" pitchFamily="18" charset="0"/>
                <a:ea typeface="Calibri" panose="020F0502020204030204" pitchFamily="34" charset="0"/>
                <a:cs typeface="Arial" panose="020B0604020202020204" pitchFamily="34" charset="0"/>
              </a:rPr>
              <a:t>flyer</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 </a:t>
            </a:r>
            <a:r>
              <a:rPr lang="ro-RO" sz="1400" dirty="0">
                <a:effectLst/>
                <a:latin typeface="Book Antiqua" panose="02040602050305030304" pitchFamily="18" charset="0"/>
                <a:ea typeface="Calibri" panose="020F0502020204030204" pitchFamily="34" charset="0"/>
                <a:cs typeface="Arial" panose="020B0604020202020204" pitchFamily="34" charset="0"/>
              </a:rPr>
              <a:t>proiect</a:t>
            </a:r>
          </a:p>
          <a:p>
            <a:pPr marL="0" indent="0" algn="ctr">
              <a:buNone/>
            </a:pPr>
            <a:r>
              <a:rPr lang="ro-RO" sz="1400" dirty="0">
                <a:effectLst/>
                <a:latin typeface="Book Antiqua" panose="02040602050305030304" pitchFamily="18" charset="0"/>
                <a:ea typeface="Calibri" panose="020F0502020204030204" pitchFamily="34" charset="0"/>
                <a:cs typeface="Arial" panose="020B0604020202020204" pitchFamily="34" charset="0"/>
              </a:rPr>
              <a:t>• 2 comunicate de presă (la </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început și </a:t>
            </a:r>
            <a:r>
              <a:rPr lang="ro-RO" sz="1400" dirty="0">
                <a:effectLst/>
                <a:latin typeface="Book Antiqua" panose="02040602050305030304" pitchFamily="18" charset="0"/>
                <a:ea typeface="Calibri" panose="020F0502020204030204" pitchFamily="34" charset="0"/>
                <a:cs typeface="Arial" panose="020B0604020202020204" pitchFamily="34" charset="0"/>
              </a:rPr>
              <a:t>final proiect)</a:t>
            </a:r>
          </a:p>
          <a:p>
            <a:pPr marL="0" indent="0" algn="ctr">
              <a:buNone/>
            </a:pPr>
            <a:r>
              <a:rPr lang="ro-RO" sz="1400" dirty="0">
                <a:effectLst/>
                <a:latin typeface="Book Antiqua" panose="02040602050305030304" pitchFamily="18" charset="0"/>
                <a:ea typeface="Calibri" panose="020F0502020204030204" pitchFamily="34" charset="0"/>
                <a:cs typeface="Arial" panose="020B0604020202020204" pitchFamily="34" charset="0"/>
              </a:rPr>
              <a:t>• 1 secțiune web dedicată proiectului, în cadrul site-ului solicitantului/partenerului</a:t>
            </a:r>
          </a:p>
          <a:p>
            <a:pPr marL="0" indent="0" algn="ctr">
              <a:buNone/>
            </a:pPr>
            <a:r>
              <a:rPr lang="ro-RO" sz="1400" dirty="0">
                <a:effectLst/>
                <a:latin typeface="Book Antiqua" panose="02040602050305030304" pitchFamily="18" charset="0"/>
                <a:ea typeface="Calibri" panose="020F0502020204030204" pitchFamily="34" charset="0"/>
                <a:cs typeface="Arial" panose="020B0604020202020204" pitchFamily="34" charset="0"/>
              </a:rPr>
              <a:t>• 4 anunțuri postate pe diferite platforme </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regionale &amp; naționale online/secțiuni </a:t>
            </a:r>
            <a:r>
              <a:rPr lang="ro-RO" sz="1400" dirty="0">
                <a:effectLst/>
                <a:latin typeface="Book Antiqua" panose="02040602050305030304" pitchFamily="18" charset="0"/>
                <a:ea typeface="Calibri" panose="020F0502020204030204" pitchFamily="34" charset="0"/>
                <a:cs typeface="Arial" panose="020B0604020202020204" pitchFamily="34" charset="0"/>
              </a:rPr>
              <a:t>web dedicate proiectului site-ului solicitantului/partenerului, la </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începerea fiecărei activități</a:t>
            </a:r>
            <a:endParaRPr lang="ro-RO" sz="1400"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lang="ro-RO" sz="1400" dirty="0">
                <a:effectLst/>
                <a:latin typeface="Book Antiqua" panose="02040602050305030304" pitchFamily="18" charset="0"/>
                <a:ea typeface="Calibri" panose="020F0502020204030204" pitchFamily="34" charset="0"/>
                <a:cs typeface="Arial" panose="020B0604020202020204" pitchFamily="34" charset="0"/>
              </a:rPr>
              <a:t>• 1 pagina Facebook a proiectului</a:t>
            </a:r>
          </a:p>
          <a:p>
            <a:pPr marL="0" indent="0" algn="ctr">
              <a:buNone/>
            </a:pPr>
            <a:endParaRPr lang="ro-RO" sz="1800" b="1"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endParaRPr lang="ro-RO" sz="1800" b="1" dirty="0">
              <a:effectLst/>
              <a:latin typeface="Book Antiqua" panose="02040602050305030304" pitchFamily="18" charset="0"/>
              <a:ea typeface="Calibri" panose="020F050202020403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0969CEED-E9A3-BA1E-CE38-88D35B05BFF9}"/>
              </a:ext>
            </a:extLst>
          </p:cNvPr>
          <p:cNvPicPr>
            <a:picLocks noChangeAspect="1"/>
          </p:cNvPicPr>
          <p:nvPr/>
        </p:nvPicPr>
        <p:blipFill>
          <a:blip r:embed="rId2"/>
          <a:stretch>
            <a:fillRect/>
          </a:stretch>
        </p:blipFill>
        <p:spPr>
          <a:xfrm>
            <a:off x="1835696" y="988105"/>
            <a:ext cx="5767316" cy="682811"/>
          </a:xfrm>
          <a:prstGeom prst="rect">
            <a:avLst/>
          </a:prstGeom>
        </p:spPr>
      </p:pic>
      <p:pic>
        <p:nvPicPr>
          <p:cNvPr id="5" name="Picture 4">
            <a:extLst>
              <a:ext uri="{FF2B5EF4-FFF2-40B4-BE49-F238E27FC236}">
                <a16:creationId xmlns:a16="http://schemas.microsoft.com/office/drawing/2014/main" id="{AA0C5F00-48E9-8B7B-B185-115C5587E259}"/>
              </a:ext>
            </a:extLst>
          </p:cNvPr>
          <p:cNvPicPr>
            <a:picLocks noChangeAspect="1"/>
          </p:cNvPicPr>
          <p:nvPr/>
        </p:nvPicPr>
        <p:blipFill>
          <a:blip r:embed="rId3"/>
          <a:stretch>
            <a:fillRect/>
          </a:stretch>
        </p:blipFill>
        <p:spPr>
          <a:xfrm>
            <a:off x="1401805" y="5184035"/>
            <a:ext cx="6340390" cy="1371719"/>
          </a:xfrm>
          <a:prstGeom prst="rect">
            <a:avLst/>
          </a:prstGeom>
        </p:spPr>
      </p:pic>
    </p:spTree>
    <p:extLst>
      <p:ext uri="{BB962C8B-B14F-4D97-AF65-F5344CB8AC3E}">
        <p14:creationId xmlns:p14="http://schemas.microsoft.com/office/powerpoint/2010/main" val="36481915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FFEBA1-90E4-9C30-BB68-E7ED7A1148C2}"/>
              </a:ext>
            </a:extLst>
          </p:cNvPr>
          <p:cNvSpPr>
            <a:spLocks noGrp="1"/>
          </p:cNvSpPr>
          <p:nvPr>
            <p:ph type="title"/>
          </p:nvPr>
        </p:nvSpPr>
        <p:spPr>
          <a:xfrm>
            <a:off x="457200" y="274638"/>
            <a:ext cx="8229600" cy="1210146"/>
          </a:xfrm>
        </p:spPr>
        <p:txBody>
          <a:bodyPr>
            <a:normAutofit/>
          </a:bodyPr>
          <a:lstStyle/>
          <a:p>
            <a:r>
              <a:rPr lang="ro-RO" sz="2400" b="1" i="1" dirty="0">
                <a:latin typeface="Book Antiqua" panose="02040602050305030304" pitchFamily="18" charset="0"/>
              </a:rPr>
              <a:t/>
            </a:r>
            <a:br>
              <a:rPr lang="ro-RO" sz="2400" b="1" i="1" dirty="0">
                <a:latin typeface="Book Antiqua" panose="02040602050305030304" pitchFamily="18" charset="0"/>
              </a:rPr>
            </a:br>
            <a:endParaRPr lang="en-GB" sz="2400" b="1" i="1"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5BDC2E1B-5172-25D4-79C8-E579A0CA56A2}"/>
              </a:ext>
            </a:extLst>
          </p:cNvPr>
          <p:cNvSpPr>
            <a:spLocks noGrp="1"/>
          </p:cNvSpPr>
          <p:nvPr>
            <p:ph idx="1"/>
          </p:nvPr>
        </p:nvSpPr>
        <p:spPr>
          <a:xfrm>
            <a:off x="1176865" y="2060849"/>
            <a:ext cx="6798736" cy="2592287"/>
          </a:xfrm>
        </p:spPr>
        <p:txBody>
          <a:bodyPr>
            <a:normAutofit/>
          </a:bodyPr>
          <a:lstStyle/>
          <a:p>
            <a:pPr marL="0" indent="0" algn="ctr">
              <a:buNone/>
            </a:pPr>
            <a:endParaRPr lang="ro-RO" sz="1400" b="1"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lang="ro-RO" sz="1500" b="1" dirty="0">
                <a:effectLst/>
                <a:latin typeface="Book Antiqua" panose="02040602050305030304" pitchFamily="18" charset="0"/>
                <a:ea typeface="Calibri" panose="020F0502020204030204" pitchFamily="34" charset="0"/>
                <a:cs typeface="Arial" panose="020B0604020202020204" pitchFamily="34" charset="0"/>
              </a:rPr>
              <a:t>Valoarea totală a contractului este de: 4.976.181,97 lei, din care: </a:t>
            </a:r>
          </a:p>
          <a:p>
            <a:pPr marL="0" indent="0" algn="ctr">
              <a:buNone/>
            </a:pPr>
            <a:r>
              <a:rPr lang="ro-RO" sz="1400" dirty="0">
                <a:effectLst/>
                <a:latin typeface="Book Antiqua" panose="02040602050305030304" pitchFamily="18" charset="0"/>
                <a:ea typeface="Calibri" panose="020F0502020204030204" pitchFamily="34" charset="0"/>
                <a:cs typeface="Arial" panose="020B0604020202020204" pitchFamily="34" charset="0"/>
              </a:rPr>
              <a:t>-</a:t>
            </a:r>
            <a:r>
              <a:rPr lang="ro-RO" sz="1400" b="1" dirty="0">
                <a:effectLst/>
                <a:latin typeface="Book Antiqua" panose="02040602050305030304" pitchFamily="18" charset="0"/>
                <a:ea typeface="Calibri" panose="020F0502020204030204" pitchFamily="34" charset="0"/>
                <a:cs typeface="Arial" panose="020B0604020202020204" pitchFamily="34" charset="0"/>
              </a:rPr>
              <a:t>	</a:t>
            </a:r>
            <a:r>
              <a:rPr lang="ro-RO" sz="1400" dirty="0">
                <a:effectLst/>
                <a:latin typeface="Book Antiqua" panose="02040602050305030304" pitchFamily="18" charset="0"/>
                <a:ea typeface="Calibri" panose="020F0502020204030204" pitchFamily="34" charset="0"/>
                <a:cs typeface="Arial" panose="020B0604020202020204" pitchFamily="34" charset="0"/>
              </a:rPr>
              <a:t>Valoare eligibilă nerambursabilă  din partea fondurilor (FSE+) - 4.077.727,66 lei</a:t>
            </a:r>
          </a:p>
          <a:p>
            <a:pPr marL="0" indent="0" algn="ctr">
              <a:buNone/>
            </a:pPr>
            <a:r>
              <a:rPr lang="ro-RO" sz="1400" dirty="0">
                <a:effectLst/>
                <a:latin typeface="Book Antiqua" panose="02040602050305030304" pitchFamily="18" charset="0"/>
                <a:ea typeface="Calibri" panose="020F0502020204030204" pitchFamily="34" charset="0"/>
                <a:cs typeface="Arial" panose="020B0604020202020204" pitchFamily="34" charset="0"/>
              </a:rPr>
              <a:t>-	Valoarea eligibilă nerambursabilă din bugetul național - 691.617,49 lei</a:t>
            </a:r>
          </a:p>
          <a:p>
            <a:pPr marL="0" indent="0" algn="ctr">
              <a:buNone/>
            </a:pPr>
            <a:r>
              <a:rPr lang="ro-RO" sz="1400" dirty="0">
                <a:effectLst/>
                <a:latin typeface="Book Antiqua" panose="02040602050305030304" pitchFamily="18" charset="0"/>
                <a:ea typeface="Calibri" panose="020F0502020204030204" pitchFamily="34" charset="0"/>
                <a:cs typeface="Arial" panose="020B0604020202020204" pitchFamily="34" charset="0"/>
              </a:rPr>
              <a:t>-	Valoare cofinanțare eligibilă </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parteneriat </a:t>
            </a:r>
            <a:r>
              <a:rPr lang="ro-RO" sz="1400" dirty="0">
                <a:effectLst/>
                <a:latin typeface="Book Antiqua" panose="02040602050305030304" pitchFamily="18" charset="0"/>
                <a:ea typeface="Calibri" panose="020F0502020204030204" pitchFamily="34" charset="0"/>
                <a:cs typeface="Arial" panose="020B0604020202020204" pitchFamily="34" charset="0"/>
              </a:rPr>
              <a:t>- 206.836,82 lei</a:t>
            </a:r>
          </a:p>
          <a:p>
            <a:pPr marL="0" indent="0" algn="ctr">
              <a:buNone/>
            </a:pPr>
            <a:endParaRPr lang="ro-RO" sz="1300"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endParaRPr lang="ro-RO" sz="1800" b="1" dirty="0">
              <a:effectLst/>
              <a:latin typeface="Book Antiqua" panose="02040602050305030304" pitchFamily="18" charset="0"/>
              <a:ea typeface="Calibri" panose="020F050202020403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0969CEED-E9A3-BA1E-CE38-88D35B05BFF9}"/>
              </a:ext>
            </a:extLst>
          </p:cNvPr>
          <p:cNvPicPr>
            <a:picLocks noChangeAspect="1"/>
          </p:cNvPicPr>
          <p:nvPr/>
        </p:nvPicPr>
        <p:blipFill>
          <a:blip r:embed="rId2"/>
          <a:stretch>
            <a:fillRect/>
          </a:stretch>
        </p:blipFill>
        <p:spPr>
          <a:xfrm>
            <a:off x="1835696" y="963243"/>
            <a:ext cx="5767316" cy="682811"/>
          </a:xfrm>
          <a:prstGeom prst="rect">
            <a:avLst/>
          </a:prstGeom>
        </p:spPr>
      </p:pic>
      <p:pic>
        <p:nvPicPr>
          <p:cNvPr id="5" name="Picture 4">
            <a:extLst>
              <a:ext uri="{FF2B5EF4-FFF2-40B4-BE49-F238E27FC236}">
                <a16:creationId xmlns:a16="http://schemas.microsoft.com/office/drawing/2014/main" id="{9DBA470D-6EB4-5C16-98BB-292DC854C9AE}"/>
              </a:ext>
            </a:extLst>
          </p:cNvPr>
          <p:cNvPicPr>
            <a:picLocks noChangeAspect="1"/>
          </p:cNvPicPr>
          <p:nvPr/>
        </p:nvPicPr>
        <p:blipFill>
          <a:blip r:embed="rId3"/>
          <a:stretch>
            <a:fillRect/>
          </a:stretch>
        </p:blipFill>
        <p:spPr>
          <a:xfrm>
            <a:off x="1401805" y="4941168"/>
            <a:ext cx="6340390" cy="1371719"/>
          </a:xfrm>
          <a:prstGeom prst="rect">
            <a:avLst/>
          </a:prstGeom>
        </p:spPr>
      </p:pic>
    </p:spTree>
    <p:extLst>
      <p:ext uri="{BB962C8B-B14F-4D97-AF65-F5344CB8AC3E}">
        <p14:creationId xmlns:p14="http://schemas.microsoft.com/office/powerpoint/2010/main" val="187645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FFEBA1-90E4-9C30-BB68-E7ED7A1148C2}"/>
              </a:ext>
            </a:extLst>
          </p:cNvPr>
          <p:cNvSpPr>
            <a:spLocks noGrp="1"/>
          </p:cNvSpPr>
          <p:nvPr>
            <p:ph type="title"/>
          </p:nvPr>
        </p:nvSpPr>
        <p:spPr>
          <a:xfrm>
            <a:off x="457200" y="274638"/>
            <a:ext cx="8229600" cy="1210146"/>
          </a:xfrm>
        </p:spPr>
        <p:txBody>
          <a:bodyPr>
            <a:normAutofit/>
          </a:bodyPr>
          <a:lstStyle/>
          <a:p>
            <a:r>
              <a:rPr lang="ro-RO" sz="2400" b="1" i="1" dirty="0">
                <a:latin typeface="Book Antiqua" panose="02040602050305030304" pitchFamily="18" charset="0"/>
              </a:rPr>
              <a:t/>
            </a:r>
            <a:br>
              <a:rPr lang="ro-RO" sz="2400" b="1" i="1" dirty="0">
                <a:latin typeface="Book Antiqua" panose="02040602050305030304" pitchFamily="18" charset="0"/>
              </a:rPr>
            </a:br>
            <a:endParaRPr lang="en-GB" sz="2400" b="1" i="1"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5BDC2E1B-5172-25D4-79C8-E579A0CA56A2}"/>
              </a:ext>
            </a:extLst>
          </p:cNvPr>
          <p:cNvSpPr>
            <a:spLocks noGrp="1"/>
          </p:cNvSpPr>
          <p:nvPr>
            <p:ph idx="1"/>
          </p:nvPr>
        </p:nvSpPr>
        <p:spPr/>
        <p:txBody>
          <a:bodyPr>
            <a:normAutofit/>
          </a:bodyPr>
          <a:lstStyle/>
          <a:p>
            <a:pPr marL="0" indent="0" algn="ctr">
              <a:buNone/>
            </a:pPr>
            <a:r>
              <a:rPr lang="ro-RO" sz="1400" b="1" i="1" dirty="0">
                <a:latin typeface="Book Antiqua" panose="02040602050305030304" pitchFamily="18" charset="0"/>
              </a:rPr>
              <a:t>PROIECT</a:t>
            </a:r>
          </a:p>
          <a:p>
            <a:pPr marL="0" indent="0" algn="ctr">
              <a:buNone/>
            </a:pPr>
            <a:r>
              <a:rPr lang="ro-RO" sz="1400" b="1" i="1" dirty="0">
                <a:latin typeface="Book Antiqua" panose="02040602050305030304" pitchFamily="18" charset="0"/>
              </a:rPr>
              <a:t>„INCLUZIV - Servicii de ocupare pentru tineri, inclusiv tineri NEET”</a:t>
            </a:r>
          </a:p>
          <a:p>
            <a:pPr marL="0" indent="0" algn="ctr">
              <a:buNone/>
            </a:pPr>
            <a:r>
              <a:rPr lang="ro-RO" sz="1400" b="1" i="1" dirty="0">
                <a:latin typeface="Book Antiqua" panose="02040602050305030304" pitchFamily="18" charset="0"/>
              </a:rPr>
              <a:t>ID 337158</a:t>
            </a:r>
          </a:p>
          <a:p>
            <a:pPr marL="0" indent="0" algn="ctr">
              <a:buNone/>
            </a:pPr>
            <a:r>
              <a:rPr lang="ro-RO" sz="1400" b="1" i="1" dirty="0">
                <a:latin typeface="Book Antiqua" panose="02040602050305030304" pitchFamily="18" charset="0"/>
              </a:rPr>
              <a:t>Beneficiar contract de finanțare: GLOBAL COMMERCIUM DEVELOPMENT SRL</a:t>
            </a:r>
          </a:p>
          <a:p>
            <a:pPr marL="0" indent="0" algn="ctr">
              <a:buNone/>
            </a:pPr>
            <a:r>
              <a:rPr lang="ro-RO" sz="1400" b="1" i="1" dirty="0">
                <a:latin typeface="Book Antiqua" panose="02040602050305030304" pitchFamily="18" charset="0"/>
              </a:rPr>
              <a:t>Partener: INSTITUTUL NAȚIONAL DE CERCETARE - DEZVOLTARE ÎN INFORMATICĂ - ICI BUCUREȘTI</a:t>
            </a:r>
          </a:p>
          <a:p>
            <a:pPr marL="0" indent="0" algn="ctr">
              <a:buNone/>
            </a:pPr>
            <a:r>
              <a:rPr lang="ro-RO" sz="1400" b="1" i="1" dirty="0">
                <a:latin typeface="Book Antiqua" panose="02040602050305030304" pitchFamily="18" charset="0"/>
              </a:rPr>
              <a:t>CONTRACT DE FINANȚARE PROGRAMUL EDUCAȚIE ȘI OCUPARE: NR.PEO/440/PEO_P2/OP4/ESO4.1/PEO_A47/337158</a:t>
            </a:r>
          </a:p>
          <a:p>
            <a:pPr marL="0" indent="0" algn="ctr">
              <a:buNone/>
            </a:pPr>
            <a:endParaRPr lang="en-GB" sz="1600" b="1" i="1" dirty="0">
              <a:latin typeface="Book Antiqua" panose="02040602050305030304" pitchFamily="18" charset="0"/>
            </a:endParaRPr>
          </a:p>
        </p:txBody>
      </p:sp>
      <p:pic>
        <p:nvPicPr>
          <p:cNvPr id="2" name="Picture 1">
            <a:extLst>
              <a:ext uri="{FF2B5EF4-FFF2-40B4-BE49-F238E27FC236}">
                <a16:creationId xmlns:a16="http://schemas.microsoft.com/office/drawing/2014/main" id="{12BADFDE-CD7D-7C23-5E7F-56ECB796BD79}"/>
              </a:ext>
            </a:extLst>
          </p:cNvPr>
          <p:cNvPicPr>
            <a:picLocks noChangeAspect="1"/>
          </p:cNvPicPr>
          <p:nvPr/>
        </p:nvPicPr>
        <p:blipFill>
          <a:blip r:embed="rId2"/>
          <a:stretch>
            <a:fillRect/>
          </a:stretch>
        </p:blipFill>
        <p:spPr>
          <a:xfrm>
            <a:off x="1763688" y="986842"/>
            <a:ext cx="5767316" cy="682811"/>
          </a:xfrm>
          <a:prstGeom prst="rect">
            <a:avLst/>
          </a:prstGeom>
        </p:spPr>
      </p:pic>
      <p:pic>
        <p:nvPicPr>
          <p:cNvPr id="5" name="Picture 4">
            <a:extLst>
              <a:ext uri="{FF2B5EF4-FFF2-40B4-BE49-F238E27FC236}">
                <a16:creationId xmlns:a16="http://schemas.microsoft.com/office/drawing/2014/main" id="{E0F9448F-2FB9-8776-9637-0CE99A331BDF}"/>
              </a:ext>
            </a:extLst>
          </p:cNvPr>
          <p:cNvPicPr>
            <a:picLocks noChangeAspect="1"/>
          </p:cNvPicPr>
          <p:nvPr/>
        </p:nvPicPr>
        <p:blipFill>
          <a:blip r:embed="rId3"/>
          <a:stretch>
            <a:fillRect/>
          </a:stretch>
        </p:blipFill>
        <p:spPr>
          <a:xfrm>
            <a:off x="1523908" y="5085184"/>
            <a:ext cx="6246876" cy="1354836"/>
          </a:xfrm>
          <a:prstGeom prst="rect">
            <a:avLst/>
          </a:prstGeom>
        </p:spPr>
      </p:pic>
    </p:spTree>
    <p:extLst>
      <p:ext uri="{BB962C8B-B14F-4D97-AF65-F5344CB8AC3E}">
        <p14:creationId xmlns:p14="http://schemas.microsoft.com/office/powerpoint/2010/main" val="35585807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FFEBA1-90E4-9C30-BB68-E7ED7A1148C2}"/>
              </a:ext>
            </a:extLst>
          </p:cNvPr>
          <p:cNvSpPr>
            <a:spLocks noGrp="1"/>
          </p:cNvSpPr>
          <p:nvPr>
            <p:ph type="title"/>
          </p:nvPr>
        </p:nvSpPr>
        <p:spPr>
          <a:xfrm>
            <a:off x="457200" y="274638"/>
            <a:ext cx="8229600" cy="1210146"/>
          </a:xfrm>
        </p:spPr>
        <p:txBody>
          <a:bodyPr>
            <a:normAutofit/>
          </a:bodyPr>
          <a:lstStyle/>
          <a:p>
            <a:r>
              <a:rPr lang="ro-RO" sz="2400" b="1" i="1" dirty="0">
                <a:latin typeface="Book Antiqua" panose="02040602050305030304" pitchFamily="18" charset="0"/>
              </a:rPr>
              <a:t/>
            </a:r>
            <a:br>
              <a:rPr lang="ro-RO" sz="2400" b="1" i="1" dirty="0">
                <a:latin typeface="Book Antiqua" panose="02040602050305030304" pitchFamily="18" charset="0"/>
              </a:rPr>
            </a:br>
            <a:endParaRPr lang="en-GB" sz="2400" b="1" i="1"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5BDC2E1B-5172-25D4-79C8-E579A0CA56A2}"/>
              </a:ext>
            </a:extLst>
          </p:cNvPr>
          <p:cNvSpPr>
            <a:spLocks noGrp="1"/>
          </p:cNvSpPr>
          <p:nvPr>
            <p:ph idx="1"/>
          </p:nvPr>
        </p:nvSpPr>
        <p:spPr>
          <a:xfrm>
            <a:off x="822959" y="1845734"/>
            <a:ext cx="7543801" cy="3311458"/>
          </a:xfrm>
        </p:spPr>
        <p:txBody>
          <a:bodyPr>
            <a:normAutofit/>
          </a:bodyPr>
          <a:lstStyle/>
          <a:p>
            <a:pPr marL="0" indent="0" algn="ctr">
              <a:buNone/>
            </a:pPr>
            <a:endParaRPr lang="ro-RO" sz="1800" b="1" u="sng"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lang="ro-RO" sz="1400" b="1" dirty="0">
                <a:effectLst/>
                <a:latin typeface="Book Antiqua" panose="02040602050305030304" pitchFamily="18" charset="0"/>
                <a:ea typeface="Calibri" panose="020F0502020204030204" pitchFamily="34" charset="0"/>
                <a:cs typeface="Arial" panose="020B0604020202020204" pitchFamily="34" charset="0"/>
              </a:rPr>
              <a:t>Date de contact:</a:t>
            </a:r>
          </a:p>
          <a:p>
            <a:pPr marL="0" indent="0" algn="ctr">
              <a:buNone/>
            </a:pPr>
            <a:r>
              <a:rPr lang="ro-RO" sz="1400" b="1" dirty="0">
                <a:effectLst/>
                <a:latin typeface="Book Antiqua" panose="02040602050305030304" pitchFamily="18" charset="0"/>
                <a:ea typeface="Calibri" panose="020F0502020204030204" pitchFamily="34" charset="0"/>
                <a:cs typeface="Arial" panose="020B0604020202020204" pitchFamily="34" charset="0"/>
              </a:rPr>
              <a:t>Beneficiar: GLOBAL COMMERCIUM DEVELOPMENT SRL</a:t>
            </a:r>
          </a:p>
          <a:p>
            <a:pPr marL="0" indent="0" algn="ctr">
              <a:buNone/>
            </a:pPr>
            <a:r>
              <a:rPr lang="ro-RO" sz="1400" dirty="0">
                <a:effectLst/>
                <a:latin typeface="Book Antiqua" panose="02040602050305030304" pitchFamily="18" charset="0"/>
                <a:ea typeface="Calibri" panose="020F0502020204030204" pitchFamily="34" charset="0"/>
                <a:cs typeface="Arial" panose="020B0604020202020204" pitchFamily="34" charset="0"/>
              </a:rPr>
              <a:t>Municipiul Bucureşti, strada: Clucerului, nr. 55, ap. 7-9, cod poștal: 011364</a:t>
            </a:r>
          </a:p>
          <a:p>
            <a:pPr marL="0" indent="0" algn="ctr">
              <a:buNone/>
            </a:pPr>
            <a:r>
              <a:rPr lang="ro-RO" sz="1400" dirty="0">
                <a:effectLst/>
                <a:latin typeface="Book Antiqua" panose="02040602050305030304" pitchFamily="18" charset="0"/>
                <a:ea typeface="Calibri" panose="020F0502020204030204" pitchFamily="34" charset="0"/>
                <a:cs typeface="Arial" panose="020B0604020202020204" pitchFamily="34" charset="0"/>
              </a:rPr>
              <a:t>Telefon: 0371600421</a:t>
            </a:r>
          </a:p>
          <a:p>
            <a:pPr marL="0" indent="0" algn="ctr">
              <a:buNone/>
            </a:pPr>
            <a:r>
              <a:rPr lang="ro-RO" sz="1400" dirty="0">
                <a:effectLst/>
                <a:latin typeface="Book Antiqua" panose="02040602050305030304" pitchFamily="18" charset="0"/>
                <a:ea typeface="Calibri" panose="020F0502020204030204" pitchFamily="34" charset="0"/>
                <a:cs typeface="Arial" panose="020B0604020202020204" pitchFamily="34" charset="0"/>
              </a:rPr>
              <a:t>E-mail: info@globalcommercium.ro</a:t>
            </a:r>
          </a:p>
          <a:p>
            <a:pPr marL="0" indent="0" algn="ctr">
              <a:buNone/>
            </a:pPr>
            <a:r>
              <a:rPr lang="ro-RO" sz="1400" dirty="0">
                <a:effectLst/>
                <a:latin typeface="Book Antiqua" panose="02040602050305030304" pitchFamily="18" charset="0"/>
                <a:ea typeface="Calibri" panose="020F0502020204030204" pitchFamily="34" charset="0"/>
                <a:cs typeface="Arial" panose="020B0604020202020204" pitchFamily="34" charset="0"/>
              </a:rPr>
              <a:t>Pagina web: http://globalcommercium.ro</a:t>
            </a:r>
          </a:p>
          <a:p>
            <a:pPr marL="0" indent="0" algn="ctr">
              <a:buNone/>
            </a:pPr>
            <a:endParaRPr lang="ro-RO" sz="2200" b="1"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endParaRPr lang="ro-RO" sz="1800" b="1" dirty="0">
              <a:effectLst/>
              <a:latin typeface="Book Antiqua" panose="02040602050305030304" pitchFamily="18" charset="0"/>
              <a:ea typeface="Calibri" panose="020F050202020403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0969CEED-E9A3-BA1E-CE38-88D35B05BFF9}"/>
              </a:ext>
            </a:extLst>
          </p:cNvPr>
          <p:cNvPicPr>
            <a:picLocks noChangeAspect="1"/>
          </p:cNvPicPr>
          <p:nvPr/>
        </p:nvPicPr>
        <p:blipFill>
          <a:blip r:embed="rId2"/>
          <a:stretch>
            <a:fillRect/>
          </a:stretch>
        </p:blipFill>
        <p:spPr>
          <a:xfrm>
            <a:off x="1907704" y="963243"/>
            <a:ext cx="5767316" cy="682811"/>
          </a:xfrm>
          <a:prstGeom prst="rect">
            <a:avLst/>
          </a:prstGeom>
        </p:spPr>
      </p:pic>
      <p:pic>
        <p:nvPicPr>
          <p:cNvPr id="5" name="Picture 4">
            <a:extLst>
              <a:ext uri="{FF2B5EF4-FFF2-40B4-BE49-F238E27FC236}">
                <a16:creationId xmlns:a16="http://schemas.microsoft.com/office/drawing/2014/main" id="{7720D096-753C-1E0F-5CF8-FAFB9E903B80}"/>
              </a:ext>
            </a:extLst>
          </p:cNvPr>
          <p:cNvPicPr>
            <a:picLocks noChangeAspect="1"/>
          </p:cNvPicPr>
          <p:nvPr/>
        </p:nvPicPr>
        <p:blipFill>
          <a:blip r:embed="rId3"/>
          <a:stretch>
            <a:fillRect/>
          </a:stretch>
        </p:blipFill>
        <p:spPr>
          <a:xfrm>
            <a:off x="1424664" y="5013176"/>
            <a:ext cx="6340390" cy="1371719"/>
          </a:xfrm>
          <a:prstGeom prst="rect">
            <a:avLst/>
          </a:prstGeom>
        </p:spPr>
      </p:pic>
    </p:spTree>
    <p:extLst>
      <p:ext uri="{BB962C8B-B14F-4D97-AF65-F5344CB8AC3E}">
        <p14:creationId xmlns:p14="http://schemas.microsoft.com/office/powerpoint/2010/main" val="4681726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FFEBA1-90E4-9C30-BB68-E7ED7A1148C2}"/>
              </a:ext>
            </a:extLst>
          </p:cNvPr>
          <p:cNvSpPr>
            <a:spLocks noGrp="1"/>
          </p:cNvSpPr>
          <p:nvPr>
            <p:ph type="title"/>
          </p:nvPr>
        </p:nvSpPr>
        <p:spPr>
          <a:xfrm>
            <a:off x="457200" y="274638"/>
            <a:ext cx="8229600" cy="1210146"/>
          </a:xfrm>
        </p:spPr>
        <p:txBody>
          <a:bodyPr>
            <a:normAutofit/>
          </a:bodyPr>
          <a:lstStyle/>
          <a:p>
            <a:r>
              <a:rPr lang="ro-RO" sz="2400" b="1" i="1" dirty="0">
                <a:latin typeface="Book Antiqua" panose="02040602050305030304" pitchFamily="18" charset="0"/>
              </a:rPr>
              <a:t/>
            </a:r>
            <a:br>
              <a:rPr lang="ro-RO" sz="2400" b="1" i="1" dirty="0">
                <a:latin typeface="Book Antiqua" panose="02040602050305030304" pitchFamily="18" charset="0"/>
              </a:rPr>
            </a:br>
            <a:endParaRPr lang="en-GB" sz="2400" b="1" i="1"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5BDC2E1B-5172-25D4-79C8-E579A0CA56A2}"/>
              </a:ext>
            </a:extLst>
          </p:cNvPr>
          <p:cNvSpPr>
            <a:spLocks noGrp="1"/>
          </p:cNvSpPr>
          <p:nvPr>
            <p:ph idx="1"/>
          </p:nvPr>
        </p:nvSpPr>
        <p:spPr>
          <a:xfrm>
            <a:off x="822959" y="1845734"/>
            <a:ext cx="7543801" cy="3239450"/>
          </a:xfrm>
        </p:spPr>
        <p:txBody>
          <a:bodyPr>
            <a:normAutofit/>
          </a:bodyPr>
          <a:lstStyle/>
          <a:p>
            <a:pPr marL="0" indent="0" algn="ctr">
              <a:buNone/>
            </a:pPr>
            <a:endParaRPr lang="ro-RO" sz="1400" b="1"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lang="ro-RO" sz="1400" b="1" dirty="0">
                <a:effectLst/>
                <a:latin typeface="Book Antiqua" panose="02040602050305030304" pitchFamily="18" charset="0"/>
                <a:ea typeface="Calibri" panose="020F0502020204030204" pitchFamily="34" charset="0"/>
                <a:cs typeface="Arial" panose="020B0604020202020204" pitchFamily="34" charset="0"/>
              </a:rPr>
              <a:t>Date de contact:</a:t>
            </a:r>
          </a:p>
          <a:p>
            <a:pPr marL="0" indent="0" algn="ctr">
              <a:buNone/>
            </a:pPr>
            <a:r>
              <a:rPr lang="ro-RO" sz="1400" b="1" dirty="0">
                <a:effectLst/>
                <a:latin typeface="Book Antiqua" panose="02040602050305030304" pitchFamily="18" charset="0"/>
                <a:ea typeface="Calibri" panose="020F0502020204030204" pitchFamily="34" charset="0"/>
                <a:cs typeface="Arial" panose="020B0604020202020204" pitchFamily="34" charset="0"/>
              </a:rPr>
              <a:t>Partener: </a:t>
            </a:r>
            <a:r>
              <a:rPr lang="ro-RO" sz="1400" b="1" dirty="0">
                <a:latin typeface="Book Antiqua" panose="02040602050305030304" pitchFamily="18" charset="0"/>
                <a:ea typeface="Calibri" panose="020F0502020204030204" pitchFamily="34" charset="0"/>
                <a:cs typeface="Arial" panose="020B0604020202020204" pitchFamily="34" charset="0"/>
              </a:rPr>
              <a:t>INSTITUTUL NAȚIONAL DE CERCETARE - DEZVOLTARE ÎN INFORMATICĂ - ICI BUCUREȘTI</a:t>
            </a:r>
            <a:endParaRPr lang="ro-RO" sz="1400" b="1"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lang="ro-RO" sz="1400" dirty="0">
                <a:effectLst/>
                <a:latin typeface="Book Antiqua" panose="02040602050305030304" pitchFamily="18" charset="0"/>
                <a:ea typeface="Calibri" panose="020F0502020204030204" pitchFamily="34" charset="0"/>
                <a:cs typeface="Arial" panose="020B0604020202020204" pitchFamily="34" charset="0"/>
              </a:rPr>
              <a:t>Municipiul Bucureşti, </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Bd</a:t>
            </a:r>
            <a:r>
              <a:rPr lang="ro-RO" sz="1400" dirty="0">
                <a:effectLst/>
                <a:latin typeface="Book Antiqua" panose="02040602050305030304" pitchFamily="18" charset="0"/>
                <a:ea typeface="Calibri" panose="020F0502020204030204" pitchFamily="34" charset="0"/>
                <a:cs typeface="Arial" panose="020B0604020202020204" pitchFamily="34" charset="0"/>
              </a:rPr>
              <a:t>. </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Mareșal </a:t>
            </a:r>
            <a:r>
              <a:rPr lang="ro-RO" sz="1400" dirty="0">
                <a:effectLst/>
                <a:latin typeface="Book Antiqua" panose="02040602050305030304" pitchFamily="18" charset="0"/>
                <a:ea typeface="Calibri" panose="020F0502020204030204" pitchFamily="34" charset="0"/>
                <a:cs typeface="Arial" panose="020B0604020202020204" pitchFamily="34" charset="0"/>
              </a:rPr>
              <a:t>Averescu, nr.8-10, cod poștal: 011455</a:t>
            </a:r>
          </a:p>
          <a:p>
            <a:pPr marL="0" indent="0" algn="ctr">
              <a:buNone/>
            </a:pPr>
            <a:r>
              <a:rPr lang="ro-RO" sz="1400" dirty="0" smtClean="0">
                <a:effectLst/>
                <a:latin typeface="Book Antiqua" panose="02040602050305030304" pitchFamily="18" charset="0"/>
                <a:ea typeface="Calibri" panose="020F0502020204030204" pitchFamily="34" charset="0"/>
                <a:cs typeface="Arial" panose="020B0604020202020204" pitchFamily="34" charset="0"/>
              </a:rPr>
              <a:t>E-mail</a:t>
            </a:r>
            <a:r>
              <a:rPr lang="ro-RO" sz="1400" dirty="0">
                <a:effectLst/>
                <a:latin typeface="Book Antiqua" panose="02040602050305030304" pitchFamily="18" charset="0"/>
                <a:ea typeface="Calibri" panose="020F0502020204030204" pitchFamily="34" charset="0"/>
                <a:cs typeface="Arial" panose="020B0604020202020204" pitchFamily="34" charset="0"/>
              </a:rPr>
              <a:t>: </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proiect.incluziv@ici.ro </a:t>
            </a:r>
            <a:endParaRPr lang="ro-RO" sz="1400"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lang="ro-RO" sz="1400" dirty="0">
                <a:effectLst/>
                <a:latin typeface="Book Antiqua" panose="02040602050305030304" pitchFamily="18" charset="0"/>
                <a:ea typeface="Calibri" panose="020F0502020204030204" pitchFamily="34" charset="0"/>
                <a:cs typeface="Arial" panose="020B0604020202020204" pitchFamily="34" charset="0"/>
              </a:rPr>
              <a:t>Pagina web: </a:t>
            </a:r>
            <a:r>
              <a:rPr lang="ro-RO" sz="1400" dirty="0">
                <a:latin typeface="Book Antiqua" panose="02040602050305030304" pitchFamily="18" charset="0"/>
                <a:ea typeface="Calibri" panose="020F0502020204030204" pitchFamily="34" charset="0"/>
                <a:cs typeface="Arial" panose="020B0604020202020204" pitchFamily="34" charset="0"/>
              </a:rPr>
              <a:t>https://cursuri.ici.ro/proiecte/ </a:t>
            </a:r>
            <a:endParaRPr lang="ro-RO" sz="1400"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endParaRPr lang="ro-RO" sz="1800" b="1"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endParaRPr lang="ro-RO" sz="1800" b="1" dirty="0">
              <a:effectLst/>
              <a:latin typeface="Book Antiqua" panose="02040602050305030304" pitchFamily="18" charset="0"/>
              <a:ea typeface="Calibri" panose="020F050202020403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0969CEED-E9A3-BA1E-CE38-88D35B05BFF9}"/>
              </a:ext>
            </a:extLst>
          </p:cNvPr>
          <p:cNvPicPr>
            <a:picLocks noChangeAspect="1"/>
          </p:cNvPicPr>
          <p:nvPr/>
        </p:nvPicPr>
        <p:blipFill>
          <a:blip r:embed="rId2"/>
          <a:stretch>
            <a:fillRect/>
          </a:stretch>
        </p:blipFill>
        <p:spPr>
          <a:xfrm>
            <a:off x="1835696" y="984317"/>
            <a:ext cx="5767316" cy="682811"/>
          </a:xfrm>
          <a:prstGeom prst="rect">
            <a:avLst/>
          </a:prstGeom>
        </p:spPr>
      </p:pic>
      <p:pic>
        <p:nvPicPr>
          <p:cNvPr id="5" name="Picture 4">
            <a:extLst>
              <a:ext uri="{FF2B5EF4-FFF2-40B4-BE49-F238E27FC236}">
                <a16:creationId xmlns:a16="http://schemas.microsoft.com/office/drawing/2014/main" id="{C6E40B46-5162-8CD2-FDD1-0C4EA64A34E3}"/>
              </a:ext>
            </a:extLst>
          </p:cNvPr>
          <p:cNvPicPr>
            <a:picLocks noChangeAspect="1"/>
          </p:cNvPicPr>
          <p:nvPr/>
        </p:nvPicPr>
        <p:blipFill>
          <a:blip r:embed="rId3"/>
          <a:stretch>
            <a:fillRect/>
          </a:stretch>
        </p:blipFill>
        <p:spPr>
          <a:xfrm>
            <a:off x="1549159" y="5061683"/>
            <a:ext cx="6340390" cy="1371719"/>
          </a:xfrm>
          <a:prstGeom prst="rect">
            <a:avLst/>
          </a:prstGeom>
        </p:spPr>
      </p:pic>
    </p:spTree>
    <p:extLst>
      <p:ext uri="{BB962C8B-B14F-4D97-AF65-F5344CB8AC3E}">
        <p14:creationId xmlns:p14="http://schemas.microsoft.com/office/powerpoint/2010/main" val="3665728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FFEBA1-90E4-9C30-BB68-E7ED7A1148C2}"/>
              </a:ext>
            </a:extLst>
          </p:cNvPr>
          <p:cNvSpPr>
            <a:spLocks noGrp="1"/>
          </p:cNvSpPr>
          <p:nvPr>
            <p:ph type="title"/>
          </p:nvPr>
        </p:nvSpPr>
        <p:spPr>
          <a:xfrm>
            <a:off x="457200" y="274638"/>
            <a:ext cx="8229600" cy="1210146"/>
          </a:xfrm>
        </p:spPr>
        <p:txBody>
          <a:bodyPr>
            <a:normAutofit/>
          </a:bodyPr>
          <a:lstStyle/>
          <a:p>
            <a:r>
              <a:rPr lang="ro-RO" sz="2400" b="1" i="1" dirty="0">
                <a:latin typeface="Book Antiqua" panose="02040602050305030304" pitchFamily="18" charset="0"/>
              </a:rPr>
              <a:t/>
            </a:r>
            <a:br>
              <a:rPr lang="ro-RO" sz="2400" b="1" i="1" dirty="0">
                <a:latin typeface="Book Antiqua" panose="02040602050305030304" pitchFamily="18" charset="0"/>
              </a:rPr>
            </a:br>
            <a:endParaRPr lang="en-GB" sz="2400" b="1" i="1"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5BDC2E1B-5172-25D4-79C8-E579A0CA56A2}"/>
              </a:ext>
            </a:extLst>
          </p:cNvPr>
          <p:cNvSpPr>
            <a:spLocks noGrp="1"/>
          </p:cNvSpPr>
          <p:nvPr>
            <p:ph idx="1"/>
          </p:nvPr>
        </p:nvSpPr>
        <p:spPr>
          <a:xfrm>
            <a:off x="822959" y="1845734"/>
            <a:ext cx="7543801" cy="2447362"/>
          </a:xfrm>
        </p:spPr>
        <p:txBody>
          <a:bodyPr>
            <a:normAutofit/>
          </a:bodyPr>
          <a:lstStyle/>
          <a:p>
            <a:pPr marL="0" indent="0" algn="ctr">
              <a:buNone/>
            </a:pPr>
            <a:endParaRPr lang="ro-RO" sz="1800" b="1"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lang="ro-RO" sz="1800" b="1" i="1" dirty="0">
                <a:effectLst/>
                <a:latin typeface="Book Antiqua" panose="02040602050305030304" pitchFamily="18" charset="0"/>
                <a:ea typeface="Calibri" panose="020F0502020204030204" pitchFamily="34" charset="0"/>
                <a:cs typeface="Arial" panose="020B0604020202020204" pitchFamily="34" charset="0"/>
              </a:rPr>
              <a:t>MULȚUMIM!</a:t>
            </a:r>
          </a:p>
          <a:p>
            <a:pPr marL="0" indent="0" algn="ctr">
              <a:buNone/>
            </a:pPr>
            <a:endParaRPr lang="ro-RO" sz="1800" b="1" i="1" dirty="0">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lang="ro-RO" sz="1800" b="1" i="1" dirty="0">
                <a:effectLst/>
                <a:latin typeface="Book Antiqua" panose="02040602050305030304" pitchFamily="18" charset="0"/>
                <a:ea typeface="Calibri" panose="020F0502020204030204" pitchFamily="34" charset="0"/>
                <a:cs typeface="Arial" panose="020B0604020202020204" pitchFamily="34" charset="0"/>
              </a:rPr>
              <a:t>Vă așteptăm să vă alăturați proiectul nostru!</a:t>
            </a:r>
          </a:p>
          <a:p>
            <a:pPr marL="0" indent="0" algn="ctr">
              <a:buNone/>
            </a:pPr>
            <a:endParaRPr lang="ro-RO" sz="1400" b="1" i="1" dirty="0">
              <a:latin typeface="Book Antiqua" panose="02040602050305030304" pitchFamily="18" charset="0"/>
              <a:ea typeface="Calibri" panose="020F0502020204030204" pitchFamily="34" charset="0"/>
              <a:cs typeface="Arial" panose="020B0604020202020204" pitchFamily="34" charset="0"/>
            </a:endParaRPr>
          </a:p>
          <a:p>
            <a:pPr marL="0" indent="0" algn="ctr">
              <a:buNone/>
            </a:pPr>
            <a:endParaRPr lang="ro-RO" sz="2000" b="1" i="1"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endParaRPr lang="ro-RO" sz="1800" b="1"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endParaRPr lang="ro-RO" sz="1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DCD7F212-32F5-AF6F-72F1-3DE53F3621D0}"/>
              </a:ext>
            </a:extLst>
          </p:cNvPr>
          <p:cNvPicPr>
            <a:picLocks noChangeAspect="1"/>
          </p:cNvPicPr>
          <p:nvPr/>
        </p:nvPicPr>
        <p:blipFill>
          <a:blip r:embed="rId2"/>
          <a:stretch>
            <a:fillRect/>
          </a:stretch>
        </p:blipFill>
        <p:spPr>
          <a:xfrm>
            <a:off x="1688342" y="641043"/>
            <a:ext cx="5767316" cy="682811"/>
          </a:xfrm>
          <a:prstGeom prst="rect">
            <a:avLst/>
          </a:prstGeom>
        </p:spPr>
      </p:pic>
      <p:pic>
        <p:nvPicPr>
          <p:cNvPr id="5" name="Picture 4">
            <a:extLst>
              <a:ext uri="{FF2B5EF4-FFF2-40B4-BE49-F238E27FC236}">
                <a16:creationId xmlns:a16="http://schemas.microsoft.com/office/drawing/2014/main" id="{2FED4B63-8B44-70A4-A7D8-E34C93AE4CF4}"/>
              </a:ext>
            </a:extLst>
          </p:cNvPr>
          <p:cNvPicPr>
            <a:picLocks noChangeAspect="1"/>
          </p:cNvPicPr>
          <p:nvPr/>
        </p:nvPicPr>
        <p:blipFill>
          <a:blip r:embed="rId3"/>
          <a:stretch>
            <a:fillRect/>
          </a:stretch>
        </p:blipFill>
        <p:spPr>
          <a:xfrm>
            <a:off x="1547664" y="4941168"/>
            <a:ext cx="6340390" cy="1371719"/>
          </a:xfrm>
          <a:prstGeom prst="rect">
            <a:avLst/>
          </a:prstGeom>
        </p:spPr>
      </p:pic>
    </p:spTree>
    <p:extLst>
      <p:ext uri="{BB962C8B-B14F-4D97-AF65-F5344CB8AC3E}">
        <p14:creationId xmlns:p14="http://schemas.microsoft.com/office/powerpoint/2010/main" val="298124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FFEBA1-90E4-9C30-BB68-E7ED7A1148C2}"/>
              </a:ext>
            </a:extLst>
          </p:cNvPr>
          <p:cNvSpPr>
            <a:spLocks noGrp="1"/>
          </p:cNvSpPr>
          <p:nvPr>
            <p:ph type="title"/>
          </p:nvPr>
        </p:nvSpPr>
        <p:spPr>
          <a:xfrm>
            <a:off x="457200" y="274638"/>
            <a:ext cx="8229600" cy="1210146"/>
          </a:xfrm>
        </p:spPr>
        <p:txBody>
          <a:bodyPr>
            <a:normAutofit/>
          </a:bodyPr>
          <a:lstStyle/>
          <a:p>
            <a:r>
              <a:rPr lang="ro-RO" sz="2400" b="1" i="1" dirty="0">
                <a:latin typeface="Book Antiqua" panose="02040602050305030304" pitchFamily="18" charset="0"/>
              </a:rPr>
              <a:t/>
            </a:r>
            <a:br>
              <a:rPr lang="ro-RO" sz="2400" b="1" i="1" dirty="0">
                <a:latin typeface="Book Antiqua" panose="02040602050305030304" pitchFamily="18" charset="0"/>
              </a:rPr>
            </a:br>
            <a:endParaRPr lang="en-GB" sz="2400" b="1" i="1"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5BDC2E1B-5172-25D4-79C8-E579A0CA56A2}"/>
              </a:ext>
            </a:extLst>
          </p:cNvPr>
          <p:cNvSpPr>
            <a:spLocks noGrp="1"/>
          </p:cNvSpPr>
          <p:nvPr>
            <p:ph idx="1"/>
          </p:nvPr>
        </p:nvSpPr>
        <p:spPr>
          <a:xfrm>
            <a:off x="1259633" y="2015733"/>
            <a:ext cx="6840760" cy="4077563"/>
          </a:xfrm>
        </p:spPr>
        <p:txBody>
          <a:bodyPr>
            <a:normAutofit/>
          </a:bodyPr>
          <a:lstStyle/>
          <a:p>
            <a:pPr marL="0" indent="0" algn="ctr">
              <a:buNone/>
            </a:pPr>
            <a:endParaRPr lang="ro-RO" sz="1400" b="1"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lang="ro-RO" sz="1400" b="1" dirty="0">
                <a:effectLst/>
                <a:latin typeface="Book Antiqua" panose="02040602050305030304" pitchFamily="18" charset="0"/>
                <a:ea typeface="Calibri" panose="020F0502020204030204" pitchFamily="34" charset="0"/>
                <a:cs typeface="Arial" panose="020B0604020202020204" pitchFamily="34" charset="0"/>
              </a:rPr>
              <a:t>Obiectivul general al proiectului: </a:t>
            </a:r>
          </a:p>
          <a:p>
            <a:pPr marL="0" indent="0" algn="ctr">
              <a:buNone/>
            </a:pPr>
            <a:r>
              <a:rPr lang="ro-RO" sz="1400" dirty="0">
                <a:effectLst/>
                <a:latin typeface="Book Antiqua" panose="02040602050305030304" pitchFamily="18" charset="0"/>
                <a:ea typeface="Calibri" panose="020F0502020204030204" pitchFamily="34" charset="0"/>
                <a:cs typeface="Arial" panose="020B0604020202020204" pitchFamily="34" charset="0"/>
              </a:rPr>
              <a:t>dezvoltarea de măsuri active de ocupare pentru tineri, inclusiv pentru tineri NEET, oferite în pachete de servicii integrate personalizate pentru stimularea ocupării a 278 tineri sub 30 ani din Regiunile </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Sud-Muntenia </a:t>
            </a:r>
            <a:r>
              <a:rPr lang="ro-RO" sz="1400" dirty="0">
                <a:effectLst/>
                <a:latin typeface="Book Antiqua" panose="02040602050305030304" pitchFamily="18" charset="0"/>
                <a:ea typeface="Calibri" panose="020F0502020204030204" pitchFamily="34" charset="0"/>
                <a:cs typeface="Arial" panose="020B0604020202020204" pitchFamily="34" charset="0"/>
              </a:rPr>
              <a:t>și Sud-Vest Oltenia, în vederea îmbunătățirii accesului la piața muncii și susținerii promovării echității sociale. </a:t>
            </a:r>
            <a:endParaRPr lang="ro-RO" sz="1400" dirty="0">
              <a:latin typeface="Book Antiqua" panose="02040602050305030304" pitchFamily="18" charset="0"/>
              <a:ea typeface="Calibri" panose="020F0502020204030204" pitchFamily="34" charset="0"/>
              <a:cs typeface="Arial" panose="020B0604020202020204" pitchFamily="34" charset="0"/>
            </a:endParaRPr>
          </a:p>
          <a:p>
            <a:pPr marL="0" indent="0" algn="ctr">
              <a:buNone/>
            </a:pPr>
            <a:endParaRPr lang="ro-RO" sz="1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1C306481-30E2-04E2-21C0-1A3163CCD6C9}"/>
              </a:ext>
            </a:extLst>
          </p:cNvPr>
          <p:cNvPicPr>
            <a:picLocks noChangeAspect="1"/>
          </p:cNvPicPr>
          <p:nvPr/>
        </p:nvPicPr>
        <p:blipFill>
          <a:blip r:embed="rId2"/>
          <a:stretch>
            <a:fillRect/>
          </a:stretch>
        </p:blipFill>
        <p:spPr>
          <a:xfrm>
            <a:off x="1688342" y="621103"/>
            <a:ext cx="5767316" cy="682811"/>
          </a:xfrm>
          <a:prstGeom prst="rect">
            <a:avLst/>
          </a:prstGeom>
        </p:spPr>
      </p:pic>
      <p:pic>
        <p:nvPicPr>
          <p:cNvPr id="5" name="Picture 4">
            <a:extLst>
              <a:ext uri="{FF2B5EF4-FFF2-40B4-BE49-F238E27FC236}">
                <a16:creationId xmlns:a16="http://schemas.microsoft.com/office/drawing/2014/main" id="{3EC57FC6-3FE6-EB42-FE22-3E0E98709A39}"/>
              </a:ext>
            </a:extLst>
          </p:cNvPr>
          <p:cNvPicPr>
            <a:picLocks noChangeAspect="1"/>
          </p:cNvPicPr>
          <p:nvPr/>
        </p:nvPicPr>
        <p:blipFill>
          <a:blip r:embed="rId3"/>
          <a:stretch>
            <a:fillRect/>
          </a:stretch>
        </p:blipFill>
        <p:spPr>
          <a:xfrm>
            <a:off x="1509818" y="4883823"/>
            <a:ext cx="6340390" cy="1371719"/>
          </a:xfrm>
          <a:prstGeom prst="rect">
            <a:avLst/>
          </a:prstGeom>
        </p:spPr>
      </p:pic>
    </p:spTree>
    <p:extLst>
      <p:ext uri="{BB962C8B-B14F-4D97-AF65-F5344CB8AC3E}">
        <p14:creationId xmlns:p14="http://schemas.microsoft.com/office/powerpoint/2010/main" val="1550717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FFEBA1-90E4-9C30-BB68-E7ED7A1148C2}"/>
              </a:ext>
            </a:extLst>
          </p:cNvPr>
          <p:cNvSpPr>
            <a:spLocks noGrp="1"/>
          </p:cNvSpPr>
          <p:nvPr>
            <p:ph type="title"/>
          </p:nvPr>
        </p:nvSpPr>
        <p:spPr>
          <a:xfrm>
            <a:off x="457200" y="274638"/>
            <a:ext cx="8229600" cy="1210146"/>
          </a:xfrm>
        </p:spPr>
        <p:txBody>
          <a:bodyPr>
            <a:normAutofit/>
          </a:bodyPr>
          <a:lstStyle/>
          <a:p>
            <a:r>
              <a:rPr lang="ro-RO" sz="2400" b="1" i="1" dirty="0">
                <a:latin typeface="Book Antiqua" panose="02040602050305030304" pitchFamily="18" charset="0"/>
              </a:rPr>
              <a:t/>
            </a:r>
            <a:br>
              <a:rPr lang="ro-RO" sz="2400" b="1" i="1" dirty="0">
                <a:latin typeface="Book Antiqua" panose="02040602050305030304" pitchFamily="18" charset="0"/>
              </a:rPr>
            </a:br>
            <a:endParaRPr lang="en-GB" sz="2400" b="1" i="1"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5BDC2E1B-5172-25D4-79C8-E579A0CA56A2}"/>
              </a:ext>
            </a:extLst>
          </p:cNvPr>
          <p:cNvSpPr>
            <a:spLocks noGrp="1"/>
          </p:cNvSpPr>
          <p:nvPr>
            <p:ph idx="1"/>
          </p:nvPr>
        </p:nvSpPr>
        <p:spPr>
          <a:xfrm>
            <a:off x="1187625" y="1844825"/>
            <a:ext cx="7128792" cy="4320480"/>
          </a:xfrm>
        </p:spPr>
        <p:txBody>
          <a:bodyPr>
            <a:normAutofit/>
          </a:bodyPr>
          <a:lstStyle/>
          <a:p>
            <a:pPr marL="0" indent="0" algn="ctr">
              <a:buNone/>
            </a:pPr>
            <a:r>
              <a:rPr lang="ro-RO" sz="1400" b="1" dirty="0">
                <a:effectLst/>
                <a:latin typeface="Book Antiqua" panose="02040602050305030304" pitchFamily="18" charset="0"/>
                <a:ea typeface="Calibri" panose="020F0502020204030204" pitchFamily="34" charset="0"/>
                <a:cs typeface="Arial" panose="020B0604020202020204" pitchFamily="34" charset="0"/>
              </a:rPr>
              <a:t>Obiective specifice ale proiectului:</a:t>
            </a:r>
          </a:p>
          <a:p>
            <a:pPr marL="0" indent="0" algn="ctr">
              <a:buNone/>
            </a:pPr>
            <a:r>
              <a:rPr lang="ro-RO" sz="1400" b="1" dirty="0">
                <a:effectLst/>
                <a:latin typeface="Book Antiqua" panose="02040602050305030304" pitchFamily="18" charset="0"/>
                <a:ea typeface="Calibri" panose="020F0502020204030204" pitchFamily="34" charset="0"/>
                <a:cs typeface="Arial" panose="020B0604020202020204" pitchFamily="34" charset="0"/>
              </a:rPr>
              <a:t>OS1</a:t>
            </a:r>
            <a:r>
              <a:rPr lang="ro-RO" sz="1400" dirty="0">
                <a:effectLst/>
                <a:latin typeface="Book Antiqua" panose="02040602050305030304" pitchFamily="18" charset="0"/>
                <a:ea typeface="Calibri" panose="020F0502020204030204" pitchFamily="34" charset="0"/>
                <a:cs typeface="Arial" panose="020B0604020202020204" pitchFamily="34" charset="0"/>
              </a:rPr>
              <a:t>: Dezvoltarea unor măsuri active care cuprind servicii de sprijin pentru cel puțin 278 tineri sub 30 ani din Regiunile </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Sud-Muntenia </a:t>
            </a:r>
            <a:r>
              <a:rPr lang="ro-RO" sz="1400" dirty="0">
                <a:effectLst/>
                <a:latin typeface="Book Antiqua" panose="02040602050305030304" pitchFamily="18" charset="0"/>
                <a:ea typeface="Calibri" panose="020F0502020204030204" pitchFamily="34" charset="0"/>
                <a:cs typeface="Arial" panose="020B0604020202020204" pitchFamily="34" charset="0"/>
              </a:rPr>
              <a:t>și Sud-Vest Oltenia, în găsirea unui loc de muncă/mediere/integrare pe piața muncii/acompaniere socio-profesională, pe o perioadă de 30 de luni. Prin atingerea acestui obiectiv specific se </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urmărește îndeplinirea </a:t>
            </a:r>
            <a:r>
              <a:rPr lang="ro-RO" sz="1400" dirty="0">
                <a:effectLst/>
                <a:latin typeface="Book Antiqua" panose="02040602050305030304" pitchFamily="18" charset="0"/>
                <a:ea typeface="Calibri" panose="020F0502020204030204" pitchFamily="34" charset="0"/>
                <a:cs typeface="Arial" panose="020B0604020202020204" pitchFamily="34" charset="0"/>
              </a:rPr>
              <a:t>indicatorilor de realizare: EECO06+07 (copii și tineri – numărul de persoane din grupul țintă care participă la activitățile proiectului) </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și </a:t>
            </a:r>
            <a:r>
              <a:rPr lang="ro-RO" sz="1400" dirty="0">
                <a:effectLst/>
                <a:latin typeface="Book Antiqua" panose="02040602050305030304" pitchFamily="18" charset="0"/>
                <a:ea typeface="Calibri" panose="020F0502020204030204" pitchFamily="34" charset="0"/>
                <a:cs typeface="Arial" panose="020B0604020202020204" pitchFamily="34" charset="0"/>
              </a:rPr>
              <a:t>care, anterior demarării programelor de formare profesionala, vor fi </a:t>
            </a:r>
            <a:r>
              <a:rPr lang="ro-RO" sz="1400" dirty="0" err="1">
                <a:effectLst/>
                <a:latin typeface="Book Antiqua" panose="02040602050305030304" pitchFamily="18" charset="0"/>
                <a:ea typeface="Calibri" panose="020F0502020204030204" pitchFamily="34" charset="0"/>
                <a:cs typeface="Arial" panose="020B0604020202020204" pitchFamily="34" charset="0"/>
              </a:rPr>
              <a:t>inclusi</a:t>
            </a:r>
            <a:r>
              <a:rPr lang="ro-RO" sz="1400" dirty="0">
                <a:effectLst/>
                <a:latin typeface="Book Antiqua" panose="02040602050305030304" pitchFamily="18" charset="0"/>
                <a:ea typeface="Calibri" panose="020F0502020204030204" pitchFamily="34" charset="0"/>
                <a:cs typeface="Arial" panose="020B0604020202020204" pitchFamily="34" charset="0"/>
              </a:rPr>
              <a:t> </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în </a:t>
            </a:r>
            <a:r>
              <a:rPr lang="ro-RO" sz="1400" dirty="0">
                <a:effectLst/>
                <a:latin typeface="Book Antiqua" panose="02040602050305030304" pitchFamily="18" charset="0"/>
                <a:ea typeface="Calibri" panose="020F0502020204030204" pitchFamily="34" charset="0"/>
                <a:cs typeface="Arial" panose="020B0604020202020204" pitchFamily="34" charset="0"/>
              </a:rPr>
              <a:t>programele de formare </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specifică.</a:t>
            </a:r>
            <a:endParaRPr lang="ro-RO" sz="1400"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lang="ro-RO" sz="1400" b="1" dirty="0">
                <a:effectLst/>
                <a:latin typeface="Book Antiqua" panose="02040602050305030304" pitchFamily="18" charset="0"/>
                <a:ea typeface="Calibri" panose="020F0502020204030204" pitchFamily="34" charset="0"/>
                <a:cs typeface="Arial" panose="020B0604020202020204" pitchFamily="34" charset="0"/>
              </a:rPr>
              <a:t>OS2</a:t>
            </a:r>
            <a:r>
              <a:rPr lang="ro-RO" sz="1400" dirty="0">
                <a:effectLst/>
                <a:latin typeface="Book Antiqua" panose="02040602050305030304" pitchFamily="18" charset="0"/>
                <a:ea typeface="Calibri" panose="020F0502020204030204" pitchFamily="34" charset="0"/>
                <a:cs typeface="Arial" panose="020B0604020202020204" pitchFamily="34" charset="0"/>
              </a:rPr>
              <a:t>: Dezvoltarea competențelor profesionale a cel puțin 278 tineri sub 30 ani din Regiunile Sud Muntenia și Sud-Vest Oltenia pe perioada implementării proiectului. Prin atingerea acestui obiectiv specific se </a:t>
            </a:r>
            <a:r>
              <a:rPr lang="ro-RO" sz="1400" dirty="0" err="1" smtClean="0">
                <a:effectLst/>
                <a:latin typeface="Book Antiqua" panose="02040602050305030304" pitchFamily="18" charset="0"/>
                <a:ea typeface="Calibri" panose="020F0502020204030204" pitchFamily="34" charset="0"/>
                <a:cs typeface="Arial" panose="020B0604020202020204" pitchFamily="34" charset="0"/>
              </a:rPr>
              <a:t>urmarește</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 îndeplinirea </a:t>
            </a:r>
            <a:r>
              <a:rPr lang="ro-RO" sz="1400" dirty="0">
                <a:effectLst/>
                <a:latin typeface="Book Antiqua" panose="02040602050305030304" pitchFamily="18" charset="0"/>
                <a:ea typeface="Calibri" panose="020F0502020204030204" pitchFamily="34" charset="0"/>
                <a:cs typeface="Arial" panose="020B0604020202020204" pitchFamily="34" charset="0"/>
              </a:rPr>
              <a:t>indicatorilor de realizare: EECO06+07 (copii și tineri – numărul de persoane din grupul țintă care participă la activitățile proiectului) și EECR03 (participanți care obțin o calificare la încetarea calității de participant).</a:t>
            </a:r>
          </a:p>
          <a:p>
            <a:pPr marL="0" indent="0" algn="ctr">
              <a:buNone/>
            </a:pPr>
            <a:endParaRPr lang="ro-RO" sz="1700" dirty="0">
              <a:effectLst/>
              <a:latin typeface="Calibri" panose="020F0502020204030204" pitchFamily="34" charset="0"/>
              <a:ea typeface="Calibri" panose="020F0502020204030204" pitchFamily="34" charset="0"/>
              <a:cs typeface="Arial" panose="020B0604020202020204" pitchFamily="34" charset="0"/>
            </a:endParaRPr>
          </a:p>
          <a:p>
            <a:pPr marL="0" indent="0" algn="ctr">
              <a:buNone/>
            </a:pPr>
            <a:endParaRPr lang="ro-RO" sz="1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568F348E-C5D6-C0F1-B3CF-CC4E0D4C7F63}"/>
              </a:ext>
            </a:extLst>
          </p:cNvPr>
          <p:cNvPicPr>
            <a:picLocks noChangeAspect="1"/>
          </p:cNvPicPr>
          <p:nvPr/>
        </p:nvPicPr>
        <p:blipFill>
          <a:blip r:embed="rId2"/>
          <a:stretch>
            <a:fillRect/>
          </a:stretch>
        </p:blipFill>
        <p:spPr>
          <a:xfrm>
            <a:off x="1688342" y="538305"/>
            <a:ext cx="5767316" cy="682811"/>
          </a:xfrm>
          <a:prstGeom prst="rect">
            <a:avLst/>
          </a:prstGeom>
        </p:spPr>
      </p:pic>
      <p:pic>
        <p:nvPicPr>
          <p:cNvPr id="5" name="Picture 4">
            <a:extLst>
              <a:ext uri="{FF2B5EF4-FFF2-40B4-BE49-F238E27FC236}">
                <a16:creationId xmlns:a16="http://schemas.microsoft.com/office/drawing/2014/main" id="{F3ABD282-D177-8956-3E46-F4A074C6F60C}"/>
              </a:ext>
            </a:extLst>
          </p:cNvPr>
          <p:cNvPicPr>
            <a:picLocks noChangeAspect="1"/>
          </p:cNvPicPr>
          <p:nvPr/>
        </p:nvPicPr>
        <p:blipFill>
          <a:blip r:embed="rId3"/>
          <a:stretch>
            <a:fillRect/>
          </a:stretch>
        </p:blipFill>
        <p:spPr>
          <a:xfrm>
            <a:off x="1475656" y="5013176"/>
            <a:ext cx="6340390" cy="1371719"/>
          </a:xfrm>
          <a:prstGeom prst="rect">
            <a:avLst/>
          </a:prstGeom>
        </p:spPr>
      </p:pic>
    </p:spTree>
    <p:extLst>
      <p:ext uri="{BB962C8B-B14F-4D97-AF65-F5344CB8AC3E}">
        <p14:creationId xmlns:p14="http://schemas.microsoft.com/office/powerpoint/2010/main" val="2560172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FFEBA1-90E4-9C30-BB68-E7ED7A1148C2}"/>
              </a:ext>
            </a:extLst>
          </p:cNvPr>
          <p:cNvSpPr>
            <a:spLocks noGrp="1"/>
          </p:cNvSpPr>
          <p:nvPr>
            <p:ph type="title"/>
          </p:nvPr>
        </p:nvSpPr>
        <p:spPr>
          <a:xfrm>
            <a:off x="457200" y="274638"/>
            <a:ext cx="8229600" cy="1210146"/>
          </a:xfrm>
        </p:spPr>
        <p:txBody>
          <a:bodyPr>
            <a:normAutofit/>
          </a:bodyPr>
          <a:lstStyle/>
          <a:p>
            <a:r>
              <a:rPr lang="ro-RO" sz="2400" b="1" i="1" dirty="0">
                <a:latin typeface="Book Antiqua" panose="02040602050305030304" pitchFamily="18" charset="0"/>
              </a:rPr>
              <a:t/>
            </a:r>
            <a:br>
              <a:rPr lang="ro-RO" sz="2400" b="1" i="1" dirty="0">
                <a:latin typeface="Book Antiqua" panose="02040602050305030304" pitchFamily="18" charset="0"/>
              </a:rPr>
            </a:br>
            <a:endParaRPr lang="en-GB" sz="2400" b="1" i="1"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5BDC2E1B-5172-25D4-79C8-E579A0CA56A2}"/>
              </a:ext>
            </a:extLst>
          </p:cNvPr>
          <p:cNvSpPr>
            <a:spLocks noGrp="1"/>
          </p:cNvSpPr>
          <p:nvPr>
            <p:ph idx="1"/>
          </p:nvPr>
        </p:nvSpPr>
        <p:spPr>
          <a:xfrm>
            <a:off x="822959" y="1845734"/>
            <a:ext cx="7543801" cy="3239450"/>
          </a:xfrm>
        </p:spPr>
        <p:txBody>
          <a:bodyPr>
            <a:normAutofit/>
          </a:bodyPr>
          <a:lstStyle/>
          <a:p>
            <a:pPr marL="0" indent="0" algn="ctr">
              <a:buNone/>
            </a:pPr>
            <a:endParaRPr lang="ro-RO" sz="1800" b="1"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lang="pt-BR" sz="1400" b="1" dirty="0">
                <a:effectLst/>
                <a:latin typeface="Book Antiqua" panose="02040602050305030304" pitchFamily="18" charset="0"/>
                <a:ea typeface="Calibri" panose="020F0502020204030204" pitchFamily="34" charset="0"/>
                <a:cs typeface="Arial" panose="020B0604020202020204" pitchFamily="34" charset="0"/>
              </a:rPr>
              <a:t>Perioada de implementare a proiectului: </a:t>
            </a:r>
            <a:endParaRPr lang="ro-RO" sz="1400" b="1"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lang="pt-BR" sz="1400" dirty="0">
                <a:effectLst/>
                <a:latin typeface="Book Antiqua" panose="02040602050305030304" pitchFamily="18" charset="0"/>
                <a:ea typeface="Calibri" panose="020F0502020204030204" pitchFamily="34" charset="0"/>
                <a:cs typeface="Arial" panose="020B0604020202020204" pitchFamily="34" charset="0"/>
              </a:rPr>
              <a:t>30 luni (01.07.2025-31.12.2027</a:t>
            </a:r>
            <a:r>
              <a:rPr lang="pt-BR" sz="1400" b="1" dirty="0">
                <a:effectLst/>
                <a:latin typeface="Book Antiqua" panose="02040602050305030304" pitchFamily="18" charset="0"/>
                <a:ea typeface="Calibri" panose="020F0502020204030204" pitchFamily="34" charset="0"/>
                <a:cs typeface="Arial" panose="020B0604020202020204" pitchFamily="34" charset="0"/>
              </a:rPr>
              <a:t>)</a:t>
            </a:r>
          </a:p>
          <a:p>
            <a:pPr marL="0" indent="0" algn="ctr">
              <a:buNone/>
            </a:pPr>
            <a:endParaRPr lang="ro-RO" sz="1400" b="1"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lang="pt-BR" sz="1400" b="1" dirty="0">
                <a:effectLst/>
                <a:latin typeface="Book Antiqua" panose="02040602050305030304" pitchFamily="18" charset="0"/>
                <a:ea typeface="Calibri" panose="020F0502020204030204" pitchFamily="34" charset="0"/>
                <a:cs typeface="Arial" panose="020B0604020202020204" pitchFamily="34" charset="0"/>
              </a:rPr>
              <a:t>Grupul țintă al proiectului: </a:t>
            </a:r>
            <a:endParaRPr lang="ro-RO" sz="1400" b="1"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lang="pt-BR" sz="1400" dirty="0">
                <a:effectLst/>
                <a:latin typeface="Book Antiqua" panose="02040602050305030304" pitchFamily="18" charset="0"/>
                <a:ea typeface="Calibri" panose="020F0502020204030204" pitchFamily="34" charset="0"/>
                <a:cs typeface="Arial" panose="020B0604020202020204" pitchFamily="34" charset="0"/>
              </a:rPr>
              <a:t>278 de tineri din regiunile </a:t>
            </a:r>
            <a:r>
              <a:rPr lang="pt-BR" sz="1400" dirty="0" smtClean="0">
                <a:effectLst/>
                <a:latin typeface="Book Antiqua" panose="02040602050305030304" pitchFamily="18" charset="0"/>
                <a:ea typeface="Calibri" panose="020F0502020204030204" pitchFamily="34" charset="0"/>
                <a:cs typeface="Arial" panose="020B0604020202020204" pitchFamily="34" charset="0"/>
              </a:rPr>
              <a:t>Sud</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a:t>
            </a:r>
            <a:r>
              <a:rPr lang="pt-BR" sz="1400" dirty="0" smtClean="0">
                <a:effectLst/>
                <a:latin typeface="Book Antiqua" panose="02040602050305030304" pitchFamily="18" charset="0"/>
                <a:ea typeface="Calibri" panose="020F0502020204030204" pitchFamily="34" charset="0"/>
                <a:cs typeface="Arial" panose="020B0604020202020204" pitchFamily="34" charset="0"/>
              </a:rPr>
              <a:t>Muntenia </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ș</a:t>
            </a:r>
            <a:r>
              <a:rPr lang="pt-BR" sz="1400" dirty="0" smtClean="0">
                <a:effectLst/>
                <a:latin typeface="Book Antiqua" panose="02040602050305030304" pitchFamily="18" charset="0"/>
                <a:ea typeface="Calibri" panose="020F0502020204030204" pitchFamily="34" charset="0"/>
                <a:cs typeface="Arial" panose="020B0604020202020204" pitchFamily="34" charset="0"/>
              </a:rPr>
              <a:t>i </a:t>
            </a:r>
            <a:r>
              <a:rPr lang="pt-BR" sz="1400" dirty="0">
                <a:effectLst/>
                <a:latin typeface="Book Antiqua" panose="02040602050305030304" pitchFamily="18" charset="0"/>
                <a:ea typeface="Calibri" panose="020F0502020204030204" pitchFamily="34" charset="0"/>
                <a:cs typeface="Arial" panose="020B0604020202020204" pitchFamily="34" charset="0"/>
              </a:rPr>
              <a:t>Sud</a:t>
            </a:r>
            <a:r>
              <a:rPr lang="ro-RO" sz="1400" dirty="0">
                <a:effectLst/>
                <a:latin typeface="Book Antiqua" panose="02040602050305030304" pitchFamily="18" charset="0"/>
                <a:ea typeface="Calibri" panose="020F0502020204030204" pitchFamily="34" charset="0"/>
                <a:cs typeface="Arial" panose="020B0604020202020204" pitchFamily="34" charset="0"/>
              </a:rPr>
              <a:t> -</a:t>
            </a:r>
            <a:r>
              <a:rPr lang="pt-BR" sz="1400" dirty="0">
                <a:effectLst/>
                <a:latin typeface="Book Antiqua" panose="02040602050305030304" pitchFamily="18" charset="0"/>
                <a:ea typeface="Calibri" panose="020F0502020204030204" pitchFamily="34" charset="0"/>
                <a:cs typeface="Arial" panose="020B0604020202020204" pitchFamily="34" charset="0"/>
              </a:rPr>
              <a:t> Vest Oltenia </a:t>
            </a:r>
            <a:endParaRPr lang="ro-RO" sz="1400"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lang="pt-BR" sz="1400" dirty="0">
                <a:effectLst/>
                <a:latin typeface="Book Antiqua" panose="02040602050305030304" pitchFamily="18" charset="0"/>
                <a:ea typeface="Calibri" panose="020F0502020204030204" pitchFamily="34" charset="0"/>
                <a:cs typeface="Arial" panose="020B0604020202020204" pitchFamily="34" charset="0"/>
              </a:rPr>
              <a:t>din care cel </a:t>
            </a:r>
            <a:r>
              <a:rPr lang="pt-BR" sz="1400" dirty="0" smtClean="0">
                <a:effectLst/>
                <a:latin typeface="Book Antiqua" panose="02040602050305030304" pitchFamily="18" charset="0"/>
                <a:ea typeface="Calibri" panose="020F0502020204030204" pitchFamily="34" charset="0"/>
                <a:cs typeface="Arial" panose="020B0604020202020204" pitchFamily="34" charset="0"/>
              </a:rPr>
              <a:t>pu</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ț</a:t>
            </a:r>
            <a:r>
              <a:rPr lang="pt-BR" sz="1400" dirty="0" smtClean="0">
                <a:effectLst/>
                <a:latin typeface="Book Antiqua" panose="02040602050305030304" pitchFamily="18" charset="0"/>
                <a:ea typeface="Calibri" panose="020F0502020204030204" pitchFamily="34" charset="0"/>
                <a:cs typeface="Arial" panose="020B0604020202020204" pitchFamily="34" charset="0"/>
              </a:rPr>
              <a:t>in </a:t>
            </a:r>
            <a:r>
              <a:rPr lang="pt-BR" sz="1400" dirty="0">
                <a:effectLst/>
                <a:latin typeface="Book Antiqua" panose="02040602050305030304" pitchFamily="18" charset="0"/>
                <a:ea typeface="Calibri" panose="020F0502020204030204" pitchFamily="34" charset="0"/>
                <a:cs typeface="Arial" panose="020B0604020202020204" pitchFamily="34" charset="0"/>
              </a:rPr>
              <a:t>112 persoane din categoria tineri NEET </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ș</a:t>
            </a:r>
            <a:r>
              <a:rPr lang="pt-BR" sz="1400" dirty="0" smtClean="0">
                <a:effectLst/>
                <a:latin typeface="Book Antiqua" panose="02040602050305030304" pitchFamily="18" charset="0"/>
                <a:ea typeface="Calibri" panose="020F0502020204030204" pitchFamily="34" charset="0"/>
                <a:cs typeface="Arial" panose="020B0604020202020204" pitchFamily="34" charset="0"/>
              </a:rPr>
              <a:t>i </a:t>
            </a:r>
            <a:r>
              <a:rPr lang="pt-BR" sz="1400" dirty="0">
                <a:effectLst/>
                <a:latin typeface="Book Antiqua" panose="02040602050305030304" pitchFamily="18" charset="0"/>
                <a:ea typeface="Calibri" panose="020F0502020204030204" pitchFamily="34" charset="0"/>
                <a:cs typeface="Arial" panose="020B0604020202020204" pitchFamily="34" charset="0"/>
              </a:rPr>
              <a:t>42 persoane de etnie </a:t>
            </a:r>
            <a:r>
              <a:rPr lang="pt-BR" sz="1400" dirty="0" smtClean="0">
                <a:effectLst/>
                <a:latin typeface="Book Antiqua" panose="02040602050305030304" pitchFamily="18" charset="0"/>
                <a:ea typeface="Calibri" panose="020F0502020204030204" pitchFamily="34" charset="0"/>
                <a:cs typeface="Arial" panose="020B0604020202020204" pitchFamily="34" charset="0"/>
              </a:rPr>
              <a:t>rom</a:t>
            </a:r>
            <a:r>
              <a:rPr lang="ro-RO" sz="1400" dirty="0" smtClean="0">
                <a:effectLst/>
                <a:latin typeface="Book Antiqua" panose="02040602050305030304" pitchFamily="18" charset="0"/>
                <a:ea typeface="Calibri" panose="020F0502020204030204" pitchFamily="34" charset="0"/>
                <a:cs typeface="Arial" panose="020B0604020202020204" pitchFamily="34" charset="0"/>
              </a:rPr>
              <a:t>ă</a:t>
            </a:r>
            <a:r>
              <a:rPr lang="pt-BR" sz="1400" dirty="0" smtClean="0">
                <a:effectLst/>
                <a:latin typeface="Book Antiqua" panose="02040602050305030304" pitchFamily="18" charset="0"/>
                <a:ea typeface="Calibri" panose="020F0502020204030204" pitchFamily="34" charset="0"/>
                <a:cs typeface="Arial" panose="020B0604020202020204" pitchFamily="34" charset="0"/>
              </a:rPr>
              <a:t>. </a:t>
            </a:r>
            <a:endParaRPr lang="pt-BR" sz="1400"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endParaRPr lang="ro-RO" sz="1800" b="1" dirty="0">
              <a:latin typeface="Book Antiqua" panose="02040602050305030304" pitchFamily="18" charset="0"/>
              <a:ea typeface="Calibri" panose="020F0502020204030204" pitchFamily="34" charset="0"/>
              <a:cs typeface="Arial" panose="020B0604020202020204" pitchFamily="34" charset="0"/>
            </a:endParaRPr>
          </a:p>
          <a:p>
            <a:pPr marL="0" indent="0" algn="ctr">
              <a:buNone/>
            </a:pPr>
            <a:endParaRPr lang="ro-RO" sz="1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0969CEED-E9A3-BA1E-CE38-88D35B05BFF9}"/>
              </a:ext>
            </a:extLst>
          </p:cNvPr>
          <p:cNvPicPr>
            <a:picLocks noChangeAspect="1"/>
          </p:cNvPicPr>
          <p:nvPr/>
        </p:nvPicPr>
        <p:blipFill>
          <a:blip r:embed="rId2"/>
          <a:stretch>
            <a:fillRect/>
          </a:stretch>
        </p:blipFill>
        <p:spPr>
          <a:xfrm>
            <a:off x="1907704" y="993009"/>
            <a:ext cx="5767316" cy="682811"/>
          </a:xfrm>
          <a:prstGeom prst="rect">
            <a:avLst/>
          </a:prstGeom>
        </p:spPr>
      </p:pic>
      <p:pic>
        <p:nvPicPr>
          <p:cNvPr id="5" name="Picture 4">
            <a:extLst>
              <a:ext uri="{FF2B5EF4-FFF2-40B4-BE49-F238E27FC236}">
                <a16:creationId xmlns:a16="http://schemas.microsoft.com/office/drawing/2014/main" id="{0BEFE9AF-0FB7-F8F8-354C-EF547C0D2589}"/>
              </a:ext>
            </a:extLst>
          </p:cNvPr>
          <p:cNvPicPr>
            <a:picLocks noChangeAspect="1"/>
          </p:cNvPicPr>
          <p:nvPr/>
        </p:nvPicPr>
        <p:blipFill>
          <a:blip r:embed="rId3"/>
          <a:stretch>
            <a:fillRect/>
          </a:stretch>
        </p:blipFill>
        <p:spPr>
          <a:xfrm>
            <a:off x="1424664" y="5085184"/>
            <a:ext cx="6340390" cy="1371719"/>
          </a:xfrm>
          <a:prstGeom prst="rect">
            <a:avLst/>
          </a:prstGeom>
        </p:spPr>
      </p:pic>
    </p:spTree>
    <p:extLst>
      <p:ext uri="{BB962C8B-B14F-4D97-AF65-F5344CB8AC3E}">
        <p14:creationId xmlns:p14="http://schemas.microsoft.com/office/powerpoint/2010/main" val="416374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FFEBA1-90E4-9C30-BB68-E7ED7A1148C2}"/>
              </a:ext>
            </a:extLst>
          </p:cNvPr>
          <p:cNvSpPr>
            <a:spLocks noGrp="1"/>
          </p:cNvSpPr>
          <p:nvPr>
            <p:ph type="title"/>
          </p:nvPr>
        </p:nvSpPr>
        <p:spPr>
          <a:xfrm>
            <a:off x="457200" y="274638"/>
            <a:ext cx="8229600" cy="1210146"/>
          </a:xfrm>
        </p:spPr>
        <p:txBody>
          <a:bodyPr>
            <a:normAutofit/>
          </a:bodyPr>
          <a:lstStyle/>
          <a:p>
            <a:r>
              <a:rPr lang="ro-RO" sz="2400" b="1" i="1" dirty="0">
                <a:latin typeface="Book Antiqua" panose="02040602050305030304" pitchFamily="18" charset="0"/>
              </a:rPr>
              <a:t/>
            </a:r>
            <a:br>
              <a:rPr lang="ro-RO" sz="2400" b="1" i="1" dirty="0">
                <a:latin typeface="Book Antiqua" panose="02040602050305030304" pitchFamily="18" charset="0"/>
              </a:rPr>
            </a:br>
            <a:endParaRPr lang="en-GB" sz="2400" b="1" i="1"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5BDC2E1B-5172-25D4-79C8-E579A0CA56A2}"/>
              </a:ext>
            </a:extLst>
          </p:cNvPr>
          <p:cNvSpPr>
            <a:spLocks noGrp="1"/>
          </p:cNvSpPr>
          <p:nvPr>
            <p:ph idx="1"/>
          </p:nvPr>
        </p:nvSpPr>
        <p:spPr>
          <a:xfrm>
            <a:off x="1331640" y="2015733"/>
            <a:ext cx="6840759" cy="2709411"/>
          </a:xfrm>
        </p:spPr>
        <p:txBody>
          <a:bodyPr>
            <a:normAutofit/>
          </a:bodyPr>
          <a:lstStyle/>
          <a:p>
            <a:pPr marL="0" indent="0" algn="ctr">
              <a:buNone/>
            </a:pPr>
            <a:endParaRPr kumimoji="0" lang="ro-RO" sz="1800" b="1"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kumimoji="0" lang="ro-RO" sz="1400" b="1"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Indicatori de realizare: </a:t>
            </a:r>
          </a:p>
          <a:p>
            <a:pPr marL="0" indent="0" algn="ctr">
              <a:buNone/>
            </a:pPr>
            <a:r>
              <a:rPr kumimoji="0" lang="ro-RO"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- 5SO05_Copii </a:t>
            </a:r>
            <a:r>
              <a:rPr kumimoji="0" lang="ro-RO"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și tineri </a:t>
            </a:r>
            <a:r>
              <a:rPr kumimoji="0" lang="ro-RO"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de etnie romă </a:t>
            </a:r>
            <a:r>
              <a:rPr kumimoji="0" lang="ro-RO"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(număr persoane)_Regiune mai </a:t>
            </a:r>
            <a:r>
              <a:rPr kumimoji="0" lang="ro-RO"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puțin dezvoltată </a:t>
            </a:r>
            <a:endParaRPr kumimoji="0" lang="ro-RO"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kumimoji="0" lang="ro-RO"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 Țintă: 42 persoane</a:t>
            </a:r>
          </a:p>
          <a:p>
            <a:pPr marL="0" indent="0" algn="ctr">
              <a:buNone/>
            </a:pPr>
            <a:r>
              <a:rPr kumimoji="0" lang="ro-RO"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 EECO06+07_Copii </a:t>
            </a:r>
            <a:r>
              <a:rPr kumimoji="0" lang="ro-RO"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și tineri (număr persoane)_Regiune mai </a:t>
            </a:r>
            <a:r>
              <a:rPr kumimoji="0" lang="ro-RO"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puțin dezvoltată </a:t>
            </a:r>
            <a:endParaRPr kumimoji="0" lang="ro-RO"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kumimoji="0" lang="ro-RO"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 Țintă: 278 persoane</a:t>
            </a:r>
          </a:p>
          <a:p>
            <a:pPr marL="0" indent="0" algn="ctr">
              <a:buNone/>
            </a:pPr>
            <a:endParaRPr kumimoji="0" lang="ro-RO" sz="1800" b="1"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endParaRPr>
          </a:p>
          <a:p>
            <a:pPr marL="0" indent="0" algn="ctr">
              <a:buNone/>
            </a:pPr>
            <a:endParaRPr lang="ro-RO" sz="1800" b="1" dirty="0">
              <a:latin typeface="Book Antiqua" panose="02040602050305030304" pitchFamily="18" charset="0"/>
              <a:ea typeface="Calibri" panose="020F0502020204030204" pitchFamily="34" charset="0"/>
              <a:cs typeface="Arial" panose="020B0604020202020204" pitchFamily="34" charset="0"/>
            </a:endParaRPr>
          </a:p>
          <a:p>
            <a:pPr marL="0" indent="0" algn="ctr">
              <a:buNone/>
            </a:pPr>
            <a:endParaRPr lang="ro-RO" sz="1800" b="1" dirty="0">
              <a:effectLst/>
              <a:latin typeface="Book Antiqua" panose="02040602050305030304" pitchFamily="18" charset="0"/>
              <a:ea typeface="Calibri" panose="020F0502020204030204" pitchFamily="34" charset="0"/>
              <a:cs typeface="Arial" panose="020B0604020202020204" pitchFamily="34" charset="0"/>
            </a:endParaRPr>
          </a:p>
          <a:p>
            <a:pPr marL="0" indent="0" algn="ctr">
              <a:buNone/>
            </a:pPr>
            <a:endParaRPr lang="ro-RO" sz="1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0969CEED-E9A3-BA1E-CE38-88D35B05BFF9}"/>
              </a:ext>
            </a:extLst>
          </p:cNvPr>
          <p:cNvPicPr>
            <a:picLocks noChangeAspect="1"/>
          </p:cNvPicPr>
          <p:nvPr/>
        </p:nvPicPr>
        <p:blipFill>
          <a:blip r:embed="rId2"/>
          <a:stretch>
            <a:fillRect/>
          </a:stretch>
        </p:blipFill>
        <p:spPr>
          <a:xfrm>
            <a:off x="1868361" y="538305"/>
            <a:ext cx="5767316" cy="682811"/>
          </a:xfrm>
          <a:prstGeom prst="rect">
            <a:avLst/>
          </a:prstGeom>
        </p:spPr>
      </p:pic>
      <p:pic>
        <p:nvPicPr>
          <p:cNvPr id="5" name="Picture 4">
            <a:extLst>
              <a:ext uri="{FF2B5EF4-FFF2-40B4-BE49-F238E27FC236}">
                <a16:creationId xmlns:a16="http://schemas.microsoft.com/office/drawing/2014/main" id="{5DB2EECE-0F0A-D350-E135-13D018C8EBA4}"/>
              </a:ext>
            </a:extLst>
          </p:cNvPr>
          <p:cNvPicPr>
            <a:picLocks noChangeAspect="1"/>
          </p:cNvPicPr>
          <p:nvPr/>
        </p:nvPicPr>
        <p:blipFill>
          <a:blip r:embed="rId3"/>
          <a:stretch>
            <a:fillRect/>
          </a:stretch>
        </p:blipFill>
        <p:spPr>
          <a:xfrm>
            <a:off x="1581824" y="5013176"/>
            <a:ext cx="6340390" cy="1371719"/>
          </a:xfrm>
          <a:prstGeom prst="rect">
            <a:avLst/>
          </a:prstGeom>
        </p:spPr>
      </p:pic>
    </p:spTree>
    <p:extLst>
      <p:ext uri="{BB962C8B-B14F-4D97-AF65-F5344CB8AC3E}">
        <p14:creationId xmlns:p14="http://schemas.microsoft.com/office/powerpoint/2010/main" val="4177593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FFEBA1-90E4-9C30-BB68-E7ED7A1148C2}"/>
              </a:ext>
            </a:extLst>
          </p:cNvPr>
          <p:cNvSpPr>
            <a:spLocks noGrp="1"/>
          </p:cNvSpPr>
          <p:nvPr>
            <p:ph type="title"/>
          </p:nvPr>
        </p:nvSpPr>
        <p:spPr>
          <a:xfrm>
            <a:off x="457200" y="274638"/>
            <a:ext cx="8229600" cy="1210146"/>
          </a:xfrm>
        </p:spPr>
        <p:txBody>
          <a:bodyPr>
            <a:normAutofit/>
          </a:bodyPr>
          <a:lstStyle/>
          <a:p>
            <a:r>
              <a:rPr lang="ro-RO" sz="2400" b="1" i="1" dirty="0">
                <a:latin typeface="Book Antiqua" panose="02040602050305030304" pitchFamily="18" charset="0"/>
              </a:rPr>
              <a:t/>
            </a:r>
            <a:br>
              <a:rPr lang="ro-RO" sz="2400" b="1" i="1" dirty="0">
                <a:latin typeface="Book Antiqua" panose="02040602050305030304" pitchFamily="18" charset="0"/>
              </a:rPr>
            </a:br>
            <a:endParaRPr lang="en-GB" sz="2400" b="1" i="1"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5BDC2E1B-5172-25D4-79C8-E579A0CA56A2}"/>
              </a:ext>
            </a:extLst>
          </p:cNvPr>
          <p:cNvSpPr>
            <a:spLocks noGrp="1"/>
          </p:cNvSpPr>
          <p:nvPr>
            <p:ph idx="1"/>
          </p:nvPr>
        </p:nvSpPr>
        <p:spPr>
          <a:xfrm>
            <a:off x="1331640" y="1844825"/>
            <a:ext cx="6840759" cy="3411683"/>
          </a:xfrm>
        </p:spPr>
        <p:txBody>
          <a:bodyPr>
            <a:normAutofit fontScale="85000" lnSpcReduction="20000"/>
          </a:bodyPr>
          <a:lstStyle/>
          <a:p>
            <a:pPr marL="0" indent="0" algn="ctr">
              <a:buNone/>
            </a:pPr>
            <a:r>
              <a:rPr kumimoji="0" lang="pt-BR" sz="1600" b="1"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Indicatori de rezultat:</a:t>
            </a:r>
          </a:p>
          <a:p>
            <a:pPr marL="0" indent="0" algn="ctr">
              <a:buNone/>
            </a:pP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a:t>
            </a:r>
            <a:r>
              <a:rPr kumimoji="0" lang="ro-RO"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 </a:t>
            </a: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EECR03_Persoane </a:t>
            </a:r>
            <a:r>
              <a:rPr kumimoji="0" lang="pt-BR"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care dobândesc o calificare la încetarea calității de participant (număr persoane)_Regiune mai </a:t>
            </a: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pu</a:t>
            </a:r>
            <a:r>
              <a:rPr kumimoji="0" lang="ro-RO"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ț</a:t>
            </a: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in dezvoltat</a:t>
            </a:r>
            <a:r>
              <a:rPr lang="ro-RO" sz="1400" dirty="0">
                <a:solidFill>
                  <a:prstClr val="black"/>
                </a:solidFill>
                <a:latin typeface="Book Antiqua" panose="02040602050305030304" pitchFamily="18" charset="0"/>
                <a:ea typeface="Calibri" panose="020F0502020204030204" pitchFamily="34" charset="0"/>
                <a:cs typeface="Arial" panose="020B0604020202020204" pitchFamily="34" charset="0"/>
              </a:rPr>
              <a:t>ă</a:t>
            </a: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 </a:t>
            </a:r>
            <a:endParaRPr kumimoji="0" lang="ro-RO"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kumimoji="0" lang="pt-BR"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 Țintă: 223 </a:t>
            </a:r>
            <a:r>
              <a:rPr kumimoji="0" lang="ro-RO"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de </a:t>
            </a: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persoane</a:t>
            </a:r>
            <a:r>
              <a:rPr kumimoji="0" lang="pt-BR"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a:t>
            </a:r>
          </a:p>
          <a:p>
            <a:pPr marL="0" indent="0" algn="ctr">
              <a:buNone/>
            </a:pP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a:t>
            </a:r>
            <a:r>
              <a:rPr kumimoji="0" lang="ro-RO"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 </a:t>
            </a: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EECR04.01_Participanți </a:t>
            </a:r>
            <a:r>
              <a:rPr kumimoji="0" lang="ro-RO"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de etnie </a:t>
            </a: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rom</a:t>
            </a:r>
            <a:r>
              <a:rPr kumimoji="0" lang="ro-RO"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ă</a:t>
            </a: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 </a:t>
            </a:r>
            <a:r>
              <a:rPr kumimoji="0" lang="pt-BR"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care au un loc de muncă, inclusiv care desfășoară o activitate independentă, la încetarea calității de participant (număr persoane)_Regiune mai </a:t>
            </a: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pu</a:t>
            </a:r>
            <a:r>
              <a:rPr kumimoji="0" lang="ro-RO"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ț</a:t>
            </a: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in dezvoltat</a:t>
            </a:r>
            <a:r>
              <a:rPr kumimoji="0" lang="ro-RO"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ă</a:t>
            </a: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 </a:t>
            </a:r>
            <a:endParaRPr kumimoji="0" lang="ro-RO"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kumimoji="0" lang="pt-BR"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 Țintă: 9 persoane;</a:t>
            </a:r>
          </a:p>
          <a:p>
            <a:pPr marL="0" indent="0" algn="ctr">
              <a:buNone/>
            </a:pP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a:t>
            </a:r>
            <a:r>
              <a:rPr kumimoji="0" lang="ro-RO"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 </a:t>
            </a: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EECR03.01_Persoane </a:t>
            </a:r>
            <a:r>
              <a:rPr kumimoji="0" lang="ro-RO"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de etnie </a:t>
            </a: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rom</a:t>
            </a:r>
            <a:r>
              <a:rPr kumimoji="0" lang="ro-RO"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ă</a:t>
            </a: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 </a:t>
            </a:r>
            <a:r>
              <a:rPr kumimoji="0" lang="pt-BR"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care dobândesc o calificare la încetarea calității de participant (număr persoane)_Regiune mai </a:t>
            </a: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pu</a:t>
            </a:r>
            <a:r>
              <a:rPr kumimoji="0" lang="ro-RO"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ț</a:t>
            </a: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in dezvoltat</a:t>
            </a:r>
            <a:r>
              <a:rPr kumimoji="0" lang="ro-RO"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ă</a:t>
            </a: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 </a:t>
            </a:r>
            <a:endParaRPr kumimoji="0" lang="ro-RO"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kumimoji="0" lang="pt-BR"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 Țintă: 30 </a:t>
            </a:r>
            <a:r>
              <a:rPr kumimoji="0" lang="ro-RO"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de </a:t>
            </a: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persoane</a:t>
            </a:r>
            <a:r>
              <a:rPr kumimoji="0" lang="pt-BR"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 </a:t>
            </a:r>
          </a:p>
          <a:p>
            <a:pPr marL="0" indent="0" algn="ctr">
              <a:buNone/>
            </a:pP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a:t>
            </a:r>
            <a:r>
              <a:rPr kumimoji="0" lang="ro-RO"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 </a:t>
            </a: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EECR04_Participanți </a:t>
            </a:r>
            <a:r>
              <a:rPr kumimoji="0" lang="pt-BR"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care au un loc de muncă, inclusiv care desfășoară o activitate independentă, la încetarea calității de participant (număr de persoane)_Regiune mai putin </a:t>
            </a: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dezvoltat</a:t>
            </a:r>
            <a:r>
              <a:rPr lang="ro-RO" sz="1400" dirty="0">
                <a:solidFill>
                  <a:prstClr val="black"/>
                </a:solidFill>
                <a:latin typeface="Book Antiqua" panose="02040602050305030304" pitchFamily="18" charset="0"/>
                <a:ea typeface="Calibri" panose="020F0502020204030204" pitchFamily="34" charset="0"/>
                <a:cs typeface="Arial" panose="020B0604020202020204" pitchFamily="34" charset="0"/>
              </a:rPr>
              <a:t>ă</a:t>
            </a: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 </a:t>
            </a:r>
            <a:endParaRPr kumimoji="0" lang="ro-RO"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kumimoji="0" lang="pt-BR"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 Țintă: 84 </a:t>
            </a:r>
            <a:r>
              <a:rPr kumimoji="0" lang="ro-RO"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de </a:t>
            </a: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persoane</a:t>
            </a:r>
            <a:r>
              <a:rPr kumimoji="0" lang="pt-BR"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a:t>
            </a:r>
          </a:p>
          <a:p>
            <a:pPr algn="ctr">
              <a:buFontTx/>
              <a:buChar char="-"/>
            </a:pPr>
            <a:endParaRPr lang="pt-BR" sz="1800" b="1" dirty="0">
              <a:effectLst/>
              <a:latin typeface="Book Antiqua" panose="02040602050305030304" pitchFamily="18" charset="0"/>
              <a:ea typeface="Calibri" panose="020F050202020403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0969CEED-E9A3-BA1E-CE38-88D35B05BFF9}"/>
              </a:ext>
            </a:extLst>
          </p:cNvPr>
          <p:cNvPicPr>
            <a:picLocks noChangeAspect="1"/>
          </p:cNvPicPr>
          <p:nvPr/>
        </p:nvPicPr>
        <p:blipFill>
          <a:blip r:embed="rId2"/>
          <a:stretch>
            <a:fillRect/>
          </a:stretch>
        </p:blipFill>
        <p:spPr>
          <a:xfrm>
            <a:off x="1791428" y="675112"/>
            <a:ext cx="5767316" cy="682811"/>
          </a:xfrm>
          <a:prstGeom prst="rect">
            <a:avLst/>
          </a:prstGeom>
        </p:spPr>
      </p:pic>
      <p:pic>
        <p:nvPicPr>
          <p:cNvPr id="5" name="Picture 4">
            <a:extLst>
              <a:ext uri="{FF2B5EF4-FFF2-40B4-BE49-F238E27FC236}">
                <a16:creationId xmlns:a16="http://schemas.microsoft.com/office/drawing/2014/main" id="{75F54D8B-255E-F219-FB81-FA162DDD78D0}"/>
              </a:ext>
            </a:extLst>
          </p:cNvPr>
          <p:cNvPicPr>
            <a:picLocks noChangeAspect="1"/>
          </p:cNvPicPr>
          <p:nvPr/>
        </p:nvPicPr>
        <p:blipFill>
          <a:blip r:embed="rId3"/>
          <a:stretch>
            <a:fillRect/>
          </a:stretch>
        </p:blipFill>
        <p:spPr>
          <a:xfrm>
            <a:off x="1504891" y="5256508"/>
            <a:ext cx="6340390" cy="1371719"/>
          </a:xfrm>
          <a:prstGeom prst="rect">
            <a:avLst/>
          </a:prstGeom>
        </p:spPr>
      </p:pic>
    </p:spTree>
    <p:extLst>
      <p:ext uri="{BB962C8B-B14F-4D97-AF65-F5344CB8AC3E}">
        <p14:creationId xmlns:p14="http://schemas.microsoft.com/office/powerpoint/2010/main" val="194499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FFEBA1-90E4-9C30-BB68-E7ED7A1148C2}"/>
              </a:ext>
            </a:extLst>
          </p:cNvPr>
          <p:cNvSpPr>
            <a:spLocks noGrp="1"/>
          </p:cNvSpPr>
          <p:nvPr>
            <p:ph type="title"/>
          </p:nvPr>
        </p:nvSpPr>
        <p:spPr>
          <a:xfrm>
            <a:off x="457200" y="274638"/>
            <a:ext cx="8229600" cy="1210146"/>
          </a:xfrm>
        </p:spPr>
        <p:txBody>
          <a:bodyPr>
            <a:normAutofit/>
          </a:bodyPr>
          <a:lstStyle/>
          <a:p>
            <a:r>
              <a:rPr lang="ro-RO" sz="2400" b="1" i="1" dirty="0">
                <a:latin typeface="Book Antiqua" panose="02040602050305030304" pitchFamily="18" charset="0"/>
              </a:rPr>
              <a:t/>
            </a:r>
            <a:br>
              <a:rPr lang="ro-RO" sz="2400" b="1" i="1" dirty="0">
                <a:latin typeface="Book Antiqua" panose="02040602050305030304" pitchFamily="18" charset="0"/>
              </a:rPr>
            </a:br>
            <a:endParaRPr lang="en-GB" sz="2400" b="1" i="1"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5BDC2E1B-5172-25D4-79C8-E579A0CA56A2}"/>
              </a:ext>
            </a:extLst>
          </p:cNvPr>
          <p:cNvSpPr>
            <a:spLocks noGrp="1"/>
          </p:cNvSpPr>
          <p:nvPr>
            <p:ph idx="1"/>
          </p:nvPr>
        </p:nvSpPr>
        <p:spPr>
          <a:xfrm>
            <a:off x="1043608" y="2015733"/>
            <a:ext cx="7416824" cy="2637403"/>
          </a:xfrm>
        </p:spPr>
        <p:txBody>
          <a:bodyPr>
            <a:normAutofit/>
          </a:bodyPr>
          <a:lstStyle/>
          <a:p>
            <a:pPr marL="0" indent="0" algn="ctr">
              <a:buNone/>
            </a:pPr>
            <a:r>
              <a:rPr kumimoji="0" lang="ro-RO" sz="1400" b="1"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ACTIVITĂȚI</a:t>
            </a:r>
          </a:p>
          <a:p>
            <a:pPr marL="0" indent="0" algn="ctr">
              <a:buNone/>
            </a:pPr>
            <a:endParaRPr kumimoji="0" lang="ro-RO" sz="1400" b="1"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kumimoji="0" lang="ro-RO" sz="1500" b="1"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Activitatea </a:t>
            </a:r>
            <a:r>
              <a:rPr kumimoji="0" lang="ro-RO" sz="1500" b="1"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0 – Realizarea analizei de nevoi inițiale în vederea identificării </a:t>
            </a:r>
            <a:r>
              <a:rPr kumimoji="0" lang="ro-RO" sz="1500" b="1"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necesarului </a:t>
            </a:r>
            <a:r>
              <a:rPr kumimoji="0" lang="ro-RO" sz="1500" b="1"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de formare profesională pentru persoanele din grupul țintă </a:t>
            </a:r>
          </a:p>
          <a:p>
            <a:pPr marL="0" indent="0" algn="ctr">
              <a:buNone/>
            </a:pPr>
            <a:r>
              <a:rPr kumimoji="0" lang="ro-RO"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Dată început: 07-2024</a:t>
            </a:r>
          </a:p>
          <a:p>
            <a:pPr marL="0" indent="0" algn="ctr">
              <a:buNone/>
            </a:pPr>
            <a:r>
              <a:rPr kumimoji="0" lang="ro-RO"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Dată finalizare: 12-2024</a:t>
            </a:r>
          </a:p>
          <a:p>
            <a:pPr marL="0" indent="0" algn="ctr">
              <a:buNone/>
            </a:pPr>
            <a:endParaRPr kumimoji="0" lang="pt-BR" sz="1800" b="1"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0969CEED-E9A3-BA1E-CE38-88D35B05BFF9}"/>
              </a:ext>
            </a:extLst>
          </p:cNvPr>
          <p:cNvPicPr>
            <a:picLocks noChangeAspect="1"/>
          </p:cNvPicPr>
          <p:nvPr/>
        </p:nvPicPr>
        <p:blipFill>
          <a:blip r:embed="rId2"/>
          <a:stretch>
            <a:fillRect/>
          </a:stretch>
        </p:blipFill>
        <p:spPr>
          <a:xfrm>
            <a:off x="1619672" y="538305"/>
            <a:ext cx="5767316" cy="682811"/>
          </a:xfrm>
          <a:prstGeom prst="rect">
            <a:avLst/>
          </a:prstGeom>
        </p:spPr>
      </p:pic>
      <p:pic>
        <p:nvPicPr>
          <p:cNvPr id="5" name="Picture 4">
            <a:extLst>
              <a:ext uri="{FF2B5EF4-FFF2-40B4-BE49-F238E27FC236}">
                <a16:creationId xmlns:a16="http://schemas.microsoft.com/office/drawing/2014/main" id="{C7EB2F5C-A2B8-39B8-1E96-9E4383891A61}"/>
              </a:ext>
            </a:extLst>
          </p:cNvPr>
          <p:cNvPicPr>
            <a:picLocks noChangeAspect="1"/>
          </p:cNvPicPr>
          <p:nvPr/>
        </p:nvPicPr>
        <p:blipFill>
          <a:blip r:embed="rId3"/>
          <a:stretch>
            <a:fillRect/>
          </a:stretch>
        </p:blipFill>
        <p:spPr>
          <a:xfrm>
            <a:off x="1475656" y="5106347"/>
            <a:ext cx="6340390" cy="1371719"/>
          </a:xfrm>
          <a:prstGeom prst="rect">
            <a:avLst/>
          </a:prstGeom>
        </p:spPr>
      </p:pic>
    </p:spTree>
    <p:extLst>
      <p:ext uri="{BB962C8B-B14F-4D97-AF65-F5344CB8AC3E}">
        <p14:creationId xmlns:p14="http://schemas.microsoft.com/office/powerpoint/2010/main" val="2514751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FFEBA1-90E4-9C30-BB68-E7ED7A1148C2}"/>
              </a:ext>
            </a:extLst>
          </p:cNvPr>
          <p:cNvSpPr>
            <a:spLocks noGrp="1"/>
          </p:cNvSpPr>
          <p:nvPr>
            <p:ph type="title"/>
          </p:nvPr>
        </p:nvSpPr>
        <p:spPr>
          <a:xfrm>
            <a:off x="457200" y="274638"/>
            <a:ext cx="8229600" cy="1210146"/>
          </a:xfrm>
        </p:spPr>
        <p:txBody>
          <a:bodyPr>
            <a:normAutofit/>
          </a:bodyPr>
          <a:lstStyle/>
          <a:p>
            <a:r>
              <a:rPr lang="ro-RO" sz="2400" b="1" i="1" dirty="0">
                <a:latin typeface="Book Antiqua" panose="02040602050305030304" pitchFamily="18" charset="0"/>
              </a:rPr>
              <a:t/>
            </a:r>
            <a:br>
              <a:rPr lang="ro-RO" sz="2400" b="1" i="1" dirty="0">
                <a:latin typeface="Book Antiqua" panose="02040602050305030304" pitchFamily="18" charset="0"/>
              </a:rPr>
            </a:br>
            <a:endParaRPr lang="en-GB" sz="2400" b="1" i="1"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5BDC2E1B-5172-25D4-79C8-E579A0CA56A2}"/>
              </a:ext>
            </a:extLst>
          </p:cNvPr>
          <p:cNvSpPr>
            <a:spLocks noGrp="1"/>
          </p:cNvSpPr>
          <p:nvPr>
            <p:ph idx="1"/>
          </p:nvPr>
        </p:nvSpPr>
        <p:spPr>
          <a:xfrm>
            <a:off x="1259632" y="2015733"/>
            <a:ext cx="7056784" cy="3069451"/>
          </a:xfrm>
        </p:spPr>
        <p:txBody>
          <a:bodyPr>
            <a:normAutofit/>
          </a:bodyPr>
          <a:lstStyle/>
          <a:p>
            <a:pPr marL="0" indent="0" algn="ctr">
              <a:buNone/>
            </a:pPr>
            <a:r>
              <a:rPr kumimoji="0" lang="pt-BR" sz="1500" b="1"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Activitate </a:t>
            </a:r>
            <a:r>
              <a:rPr kumimoji="0" lang="pt-BR" sz="1500" b="1"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A1 - Furnizarea de servicii specializate pentru stimularea ocupării</a:t>
            </a:r>
          </a:p>
          <a:p>
            <a:pPr marL="0" indent="0" algn="ctr">
              <a:buNone/>
            </a:pPr>
            <a:r>
              <a:rPr kumimoji="0" lang="pt-BR"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Dată început: 01-07-2025</a:t>
            </a:r>
          </a:p>
          <a:p>
            <a:pPr marL="0" indent="0" algn="ctr">
              <a:buNone/>
            </a:pPr>
            <a:r>
              <a:rPr kumimoji="0" lang="pt-BR"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Dată finalizare: 31-12-2027</a:t>
            </a:r>
          </a:p>
          <a:p>
            <a:pPr marL="0" indent="0" algn="just">
              <a:buNone/>
            </a:pPr>
            <a:r>
              <a:rPr lang="ro-RO" sz="1400" b="1" dirty="0">
                <a:solidFill>
                  <a:prstClr val="black"/>
                </a:solidFill>
                <a:latin typeface="Book Antiqua" panose="02040602050305030304" pitchFamily="18" charset="0"/>
                <a:ea typeface="Calibri" panose="020F0502020204030204" pitchFamily="34" charset="0"/>
                <a:cs typeface="Arial" panose="020B0604020202020204" pitchFamily="34" charset="0"/>
              </a:rPr>
              <a:t> </a:t>
            </a:r>
            <a:r>
              <a:rPr lang="ro-RO" sz="1400" b="1" dirty="0" smtClean="0">
                <a:solidFill>
                  <a:prstClr val="black"/>
                </a:solidFill>
                <a:latin typeface="Book Antiqua" panose="02040602050305030304" pitchFamily="18" charset="0"/>
                <a:ea typeface="Calibri" panose="020F0502020204030204" pitchFamily="34" charset="0"/>
                <a:cs typeface="Arial" panose="020B0604020202020204" pitchFamily="34" charset="0"/>
              </a:rPr>
              <a:t>                      - </a:t>
            </a:r>
            <a:r>
              <a:rPr kumimoji="0" lang="pt-BR" sz="1400" b="1"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Subactivitatea </a:t>
            </a:r>
            <a:r>
              <a:rPr kumimoji="0" lang="pt-BR" sz="1400" b="1"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A1.1. Identificare </a:t>
            </a:r>
            <a:r>
              <a:rPr kumimoji="0" lang="ro-RO" sz="1400" b="1"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ș</a:t>
            </a:r>
            <a:r>
              <a:rPr kumimoji="0" lang="pt-BR" sz="1400" b="1"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i </a:t>
            </a:r>
            <a:r>
              <a:rPr kumimoji="0" lang="pt-BR" sz="1400" b="1"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selectare grup </a:t>
            </a:r>
            <a:r>
              <a:rPr kumimoji="0" lang="ro-RO" sz="1400" b="1"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ț</a:t>
            </a:r>
            <a:r>
              <a:rPr kumimoji="0" lang="pt-BR" sz="1400" b="1"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int</a:t>
            </a:r>
            <a:r>
              <a:rPr kumimoji="0" lang="ro-RO" sz="1400" b="1"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ă</a:t>
            </a:r>
            <a:r>
              <a:rPr kumimoji="0" lang="pt-BR" sz="1400" b="1"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 </a:t>
            </a:r>
            <a:endParaRPr kumimoji="0" lang="ro-RO" sz="1400" b="1"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kumimoji="0" lang="pt-BR"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(Perioada 01-07-2025 -</a:t>
            </a: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31-12-2027)</a:t>
            </a:r>
          </a:p>
          <a:p>
            <a:pPr marL="0" indent="0" algn="ctr">
              <a:buNone/>
            </a:pPr>
            <a:r>
              <a:rPr lang="ro-RO" sz="1400" b="1" dirty="0">
                <a:solidFill>
                  <a:prstClr val="black"/>
                </a:solidFill>
                <a:latin typeface="Book Antiqua" panose="02040602050305030304" pitchFamily="18" charset="0"/>
                <a:ea typeface="Calibri" panose="020F0502020204030204" pitchFamily="34" charset="0"/>
                <a:cs typeface="Arial" panose="020B0604020202020204" pitchFamily="34" charset="0"/>
              </a:rPr>
              <a:t> </a:t>
            </a:r>
            <a:r>
              <a:rPr lang="ro-RO" sz="1400" b="1" dirty="0" smtClean="0">
                <a:solidFill>
                  <a:prstClr val="black"/>
                </a:solidFill>
                <a:latin typeface="Book Antiqua" panose="02040602050305030304" pitchFamily="18" charset="0"/>
                <a:ea typeface="Calibri" panose="020F0502020204030204" pitchFamily="34" charset="0"/>
                <a:cs typeface="Arial" panose="020B0604020202020204" pitchFamily="34" charset="0"/>
              </a:rPr>
              <a:t>      - </a:t>
            </a:r>
            <a:r>
              <a:rPr kumimoji="0" lang="pt-BR" sz="1400" b="1"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Subactivitatea A1.2. Furnizarea de servicii specializate pentru stimularea ocupării pentru persoanele din grupul </a:t>
            </a:r>
            <a:r>
              <a:rPr kumimoji="0" lang="ro-RO" sz="1400" b="1"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ț</a:t>
            </a:r>
            <a:r>
              <a:rPr kumimoji="0" lang="pt-BR" sz="1400" b="1"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int</a:t>
            </a:r>
            <a:r>
              <a:rPr kumimoji="0" lang="ro-RO" sz="1400" b="1"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ă</a:t>
            </a:r>
            <a:r>
              <a:rPr kumimoji="0" lang="pt-BR" sz="1400" b="1"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 </a:t>
            </a:r>
            <a:endParaRPr kumimoji="0" lang="ro-RO" sz="1400" b="1"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endParaRPr>
          </a:p>
          <a:p>
            <a:pPr marL="0" indent="0" algn="ctr">
              <a:buNone/>
            </a:pPr>
            <a:r>
              <a:rPr kumimoji="0" lang="pt-BR" sz="1400" i="0" u="none" strike="noStrike" kern="1200" cap="none" spc="0" normalizeH="0" baseline="0" noProof="0" dirty="0" smtClean="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a:t>
            </a:r>
            <a:r>
              <a:rPr kumimoji="0" lang="pt-BR" sz="1400"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rPr>
              <a:t>Perioada 01-07-2025 -31-12-2027)</a:t>
            </a:r>
          </a:p>
          <a:p>
            <a:pPr marL="0" indent="0" algn="ctr">
              <a:buNone/>
            </a:pPr>
            <a:endParaRPr kumimoji="0" lang="pt-BR" sz="1800" b="1" i="0" u="none" strike="noStrike" kern="1200" cap="none" spc="0" normalizeH="0" baseline="0" noProof="0" dirty="0">
              <a:ln>
                <a:noFill/>
              </a:ln>
              <a:solidFill>
                <a:prstClr val="black"/>
              </a:solidFill>
              <a:effectLst/>
              <a:uLnTx/>
              <a:uFillTx/>
              <a:latin typeface="Book Antiqua" panose="02040602050305030304" pitchFamily="18" charset="0"/>
              <a:ea typeface="Calibri" panose="020F050202020403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0969CEED-E9A3-BA1E-CE38-88D35B05BFF9}"/>
              </a:ext>
            </a:extLst>
          </p:cNvPr>
          <p:cNvPicPr>
            <a:picLocks noChangeAspect="1"/>
          </p:cNvPicPr>
          <p:nvPr/>
        </p:nvPicPr>
        <p:blipFill>
          <a:blip r:embed="rId2"/>
          <a:stretch>
            <a:fillRect/>
          </a:stretch>
        </p:blipFill>
        <p:spPr>
          <a:xfrm>
            <a:off x="1904366" y="801973"/>
            <a:ext cx="5767316" cy="682811"/>
          </a:xfrm>
          <a:prstGeom prst="rect">
            <a:avLst/>
          </a:prstGeom>
        </p:spPr>
      </p:pic>
      <p:pic>
        <p:nvPicPr>
          <p:cNvPr id="9" name="Picture 8">
            <a:extLst>
              <a:ext uri="{FF2B5EF4-FFF2-40B4-BE49-F238E27FC236}">
                <a16:creationId xmlns:a16="http://schemas.microsoft.com/office/drawing/2014/main" id="{6F00564E-F890-17F6-15CD-68CC26BE0BC5}"/>
              </a:ext>
            </a:extLst>
          </p:cNvPr>
          <p:cNvPicPr>
            <a:picLocks noChangeAspect="1"/>
          </p:cNvPicPr>
          <p:nvPr/>
        </p:nvPicPr>
        <p:blipFill>
          <a:blip r:embed="rId3"/>
          <a:stretch>
            <a:fillRect/>
          </a:stretch>
        </p:blipFill>
        <p:spPr>
          <a:xfrm>
            <a:off x="1401805" y="5211643"/>
            <a:ext cx="6340390" cy="1371719"/>
          </a:xfrm>
          <a:prstGeom prst="rect">
            <a:avLst/>
          </a:prstGeom>
        </p:spPr>
      </p:pic>
    </p:spTree>
    <p:extLst>
      <p:ext uri="{BB962C8B-B14F-4D97-AF65-F5344CB8AC3E}">
        <p14:creationId xmlns:p14="http://schemas.microsoft.com/office/powerpoint/2010/main" val="1370391765"/>
      </p:ext>
    </p:extLst>
  </p:cSld>
  <p:clrMapOvr>
    <a:masterClrMapping/>
  </p:clrMapOvr>
</p:sld>
</file>

<file path=ppt/theme/theme1.xml><?xml version="1.0" encoding="utf-8"?>
<a:theme xmlns:a="http://schemas.openxmlformats.org/drawingml/2006/main" name="Retrospec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474</TotalTime>
  <Words>1535</Words>
  <Application>Microsoft Office PowerPoint</Application>
  <PresentationFormat>On-screen Show (4:3)</PresentationFormat>
  <Paragraphs>165</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Book Antiqua</vt:lpstr>
      <vt:lpstr>Calibri</vt:lpstr>
      <vt:lpstr>Calibri Light</vt:lpstr>
      <vt:lpstr>Retrospect</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Arhivare</dc:creator>
  <cp:lastModifiedBy>Lenuta Moldovan</cp:lastModifiedBy>
  <cp:revision>217</cp:revision>
  <dcterms:created xsi:type="dcterms:W3CDTF">2017-11-29T11:12:55Z</dcterms:created>
  <dcterms:modified xsi:type="dcterms:W3CDTF">2025-08-01T10:51:18Z</dcterms:modified>
</cp:coreProperties>
</file>